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465" r:id="rId3"/>
    <p:sldId id="372" r:id="rId4"/>
    <p:sldId id="339" r:id="rId5"/>
    <p:sldId id="348" r:id="rId6"/>
    <p:sldId id="374" r:id="rId7"/>
    <p:sldId id="352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53" r:id="rId18"/>
    <p:sldId id="349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403" r:id="rId28"/>
    <p:sldId id="392" r:id="rId29"/>
    <p:sldId id="393" r:id="rId30"/>
    <p:sldId id="395" r:id="rId31"/>
    <p:sldId id="396" r:id="rId32"/>
    <p:sldId id="354" r:id="rId33"/>
    <p:sldId id="397" r:id="rId34"/>
    <p:sldId id="398" r:id="rId35"/>
    <p:sldId id="399" r:id="rId36"/>
    <p:sldId id="400" r:id="rId37"/>
    <p:sldId id="401" r:id="rId38"/>
    <p:sldId id="402" r:id="rId39"/>
    <p:sldId id="355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4" r:id="rId49"/>
    <p:sldId id="412" r:id="rId50"/>
    <p:sldId id="416" r:id="rId51"/>
    <p:sldId id="413" r:id="rId52"/>
    <p:sldId id="415" r:id="rId53"/>
    <p:sldId id="417" r:id="rId54"/>
    <p:sldId id="418" r:id="rId55"/>
    <p:sldId id="419" r:id="rId56"/>
    <p:sldId id="420" r:id="rId57"/>
    <p:sldId id="421" r:id="rId58"/>
    <p:sldId id="422" r:id="rId59"/>
    <p:sldId id="424" r:id="rId60"/>
    <p:sldId id="423" r:id="rId61"/>
    <p:sldId id="425" r:id="rId62"/>
    <p:sldId id="426" r:id="rId63"/>
    <p:sldId id="427" r:id="rId64"/>
    <p:sldId id="428" r:id="rId65"/>
    <p:sldId id="429" r:id="rId66"/>
    <p:sldId id="431" r:id="rId67"/>
    <p:sldId id="432" r:id="rId68"/>
    <p:sldId id="430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4" r:id="rId79"/>
    <p:sldId id="445" r:id="rId80"/>
    <p:sldId id="446" r:id="rId81"/>
    <p:sldId id="473" r:id="rId82"/>
    <p:sldId id="449" r:id="rId83"/>
    <p:sldId id="470" r:id="rId84"/>
    <p:sldId id="450" r:id="rId85"/>
    <p:sldId id="471" r:id="rId86"/>
    <p:sldId id="448" r:id="rId87"/>
    <p:sldId id="451" r:id="rId88"/>
    <p:sldId id="472" r:id="rId89"/>
    <p:sldId id="452" r:id="rId90"/>
    <p:sldId id="453" r:id="rId91"/>
    <p:sldId id="454" r:id="rId92"/>
    <p:sldId id="455" r:id="rId93"/>
    <p:sldId id="456" r:id="rId94"/>
    <p:sldId id="457" r:id="rId95"/>
    <p:sldId id="458" r:id="rId96"/>
    <p:sldId id="459" r:id="rId97"/>
    <p:sldId id="460" r:id="rId98"/>
    <p:sldId id="461" r:id="rId99"/>
    <p:sldId id="462" r:id="rId100"/>
    <p:sldId id="463" r:id="rId101"/>
    <p:sldId id="464" r:id="rId102"/>
    <p:sldId id="466" r:id="rId103"/>
    <p:sldId id="467" r:id="rId104"/>
    <p:sldId id="468" r:id="rId105"/>
    <p:sldId id="469" r:id="rId106"/>
    <p:sldId id="442" r:id="rId107"/>
    <p:sldId id="299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E4582"/>
    <a:srgbClr val="FFFF66"/>
    <a:srgbClr val="1566BF"/>
    <a:srgbClr val="FFFFCC"/>
    <a:srgbClr val="D9D9D9"/>
    <a:srgbClr val="FBDAAF"/>
    <a:srgbClr val="FFA75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9586" autoAdjust="0"/>
  </p:normalViewPr>
  <p:slideViewPr>
    <p:cSldViewPr snapToGrid="0" snapToObjects="1">
      <p:cViewPr varScale="1">
        <p:scale>
          <a:sx n="86" d="100"/>
          <a:sy n="86" d="100"/>
        </p:scale>
        <p:origin x="78" y="1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EDC91-EF65-4434-8FD9-C7D03BE14782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244F954-6D65-4066-A83F-8FD1E5EFAC44}">
      <dgm:prSet phldrT="[Texto]"/>
      <dgm:spPr/>
      <dgm:t>
        <a:bodyPr/>
        <a:lstStyle/>
        <a:p>
          <a:r>
            <a:rPr lang="pt-BR" dirty="0" err="1"/>
            <a:t>Template</a:t>
          </a:r>
          <a:endParaRPr lang="pt-BR" dirty="0"/>
        </a:p>
      </dgm:t>
    </dgm:pt>
    <dgm:pt modelId="{99A41EB0-1611-4256-BE7A-7FF3FA841BDC}" type="parTrans" cxnId="{6D808556-E121-4A50-8180-17FB1529FCDA}">
      <dgm:prSet/>
      <dgm:spPr/>
      <dgm:t>
        <a:bodyPr/>
        <a:lstStyle/>
        <a:p>
          <a:endParaRPr lang="pt-BR"/>
        </a:p>
      </dgm:t>
    </dgm:pt>
    <dgm:pt modelId="{EFB0C8CC-36DC-4E42-AFF8-70CC985114AA}" type="sibTrans" cxnId="{6D808556-E121-4A50-8180-17FB1529FCDA}">
      <dgm:prSet/>
      <dgm:spPr/>
      <dgm:t>
        <a:bodyPr/>
        <a:lstStyle/>
        <a:p>
          <a:endParaRPr lang="pt-BR"/>
        </a:p>
      </dgm:t>
    </dgm:pt>
    <dgm:pt modelId="{337AAC8A-10B5-4A65-A1ED-804BC5130974}">
      <dgm:prSet phldrT="[Texto]"/>
      <dgm:spPr/>
      <dgm:t>
        <a:bodyPr/>
        <a:lstStyle/>
        <a:p>
          <a:r>
            <a:rPr lang="pt-BR" dirty="0" err="1"/>
            <a:t>Model</a:t>
          </a:r>
          <a:endParaRPr lang="pt-BR" dirty="0"/>
        </a:p>
      </dgm:t>
    </dgm:pt>
    <dgm:pt modelId="{8D394C43-8CA7-47C3-8B52-A6799A3F05F1}" type="parTrans" cxnId="{D976C885-2074-4CEA-9164-C572206E62FC}">
      <dgm:prSet/>
      <dgm:spPr/>
      <dgm:t>
        <a:bodyPr/>
        <a:lstStyle/>
        <a:p>
          <a:endParaRPr lang="pt-BR"/>
        </a:p>
      </dgm:t>
    </dgm:pt>
    <dgm:pt modelId="{ABDFDF54-2C4D-4942-86A0-8EC4F80726C2}" type="sibTrans" cxnId="{D976C885-2074-4CEA-9164-C572206E62FC}">
      <dgm:prSet/>
      <dgm:spPr/>
      <dgm:t>
        <a:bodyPr/>
        <a:lstStyle/>
        <a:p>
          <a:endParaRPr lang="pt-BR"/>
        </a:p>
      </dgm:t>
    </dgm:pt>
    <dgm:pt modelId="{C89CE309-A316-40BA-A299-70BE8151EE8B}">
      <dgm:prSet phldrT="[Texto]"/>
      <dgm:spPr/>
      <dgm:t>
        <a:bodyPr/>
        <a:lstStyle/>
        <a:p>
          <a:r>
            <a:rPr lang="pt-BR" dirty="0"/>
            <a:t>Output Gerado</a:t>
          </a:r>
        </a:p>
      </dgm:t>
    </dgm:pt>
    <dgm:pt modelId="{927140C7-D2EB-4667-878E-F4C573D20424}" type="parTrans" cxnId="{3277323D-1D95-4DEA-82C2-BB307D853617}">
      <dgm:prSet/>
      <dgm:spPr/>
      <dgm:t>
        <a:bodyPr/>
        <a:lstStyle/>
        <a:p>
          <a:endParaRPr lang="pt-BR"/>
        </a:p>
      </dgm:t>
    </dgm:pt>
    <dgm:pt modelId="{26AF370E-6267-4D8C-B1E2-826507796AC6}" type="sibTrans" cxnId="{3277323D-1D95-4DEA-82C2-BB307D853617}">
      <dgm:prSet/>
      <dgm:spPr/>
      <dgm:t>
        <a:bodyPr/>
        <a:lstStyle/>
        <a:p>
          <a:endParaRPr lang="pt-BR"/>
        </a:p>
      </dgm:t>
    </dgm:pt>
    <dgm:pt modelId="{A78057C5-ACB4-467E-859F-BCB96EDFE30F}" type="pres">
      <dgm:prSet presAssocID="{FEBEDC91-EF65-4434-8FD9-C7D03BE14782}" presName="Name0" presStyleCnt="0">
        <dgm:presLayoutVars>
          <dgm:dir/>
          <dgm:resizeHandles val="exact"/>
        </dgm:presLayoutVars>
      </dgm:prSet>
      <dgm:spPr/>
    </dgm:pt>
    <dgm:pt modelId="{BC9A9934-A6E1-4983-9246-5988CBC8FAA6}" type="pres">
      <dgm:prSet presAssocID="{A244F954-6D65-4066-A83F-8FD1E5EFAC4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C3C9A7-5FD4-440D-A201-9B14E0E7975D}" type="pres">
      <dgm:prSet presAssocID="{EFB0C8CC-36DC-4E42-AFF8-70CC985114AA}" presName="sibTrans" presStyleLbl="sibTrans2D1" presStyleIdx="0" presStyleCnt="2"/>
      <dgm:spPr/>
      <dgm:t>
        <a:bodyPr/>
        <a:lstStyle/>
        <a:p>
          <a:endParaRPr lang="pt-BR"/>
        </a:p>
      </dgm:t>
    </dgm:pt>
    <dgm:pt modelId="{081ACEAE-9731-40EC-A392-76230979E760}" type="pres">
      <dgm:prSet presAssocID="{EFB0C8CC-36DC-4E42-AFF8-70CC985114AA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F41F65C4-AB97-475C-B869-79184FAE3378}" type="pres">
      <dgm:prSet presAssocID="{337AAC8A-10B5-4A65-A1ED-804BC513097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916A3B6-B862-4D26-A95A-1F78791F5CC6}" type="pres">
      <dgm:prSet presAssocID="{ABDFDF54-2C4D-4942-86A0-8EC4F80726C2}" presName="sibTrans" presStyleLbl="sibTrans2D1" presStyleIdx="1" presStyleCnt="2"/>
      <dgm:spPr/>
      <dgm:t>
        <a:bodyPr/>
        <a:lstStyle/>
        <a:p>
          <a:endParaRPr lang="pt-BR"/>
        </a:p>
      </dgm:t>
    </dgm:pt>
    <dgm:pt modelId="{D4AE6BBE-C09C-4A6D-A0A4-7B12CCDEC4F2}" type="pres">
      <dgm:prSet presAssocID="{ABDFDF54-2C4D-4942-86A0-8EC4F80726C2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E3F00730-C0F4-47F8-A6F8-9A4633271200}" type="pres">
      <dgm:prSet presAssocID="{C89CE309-A316-40BA-A299-70BE8151EE8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B514B10-FDB3-47D9-96E9-55246117F681}" type="presOf" srcId="{EFB0C8CC-36DC-4E42-AFF8-70CC985114AA}" destId="{081ACEAE-9731-40EC-A392-76230979E760}" srcOrd="1" destOrd="0" presId="urn:microsoft.com/office/officeart/2005/8/layout/process1"/>
    <dgm:cxn modelId="{0CEBB4B5-58D8-414B-9B87-0DFCA569ADB0}" type="presOf" srcId="{FEBEDC91-EF65-4434-8FD9-C7D03BE14782}" destId="{A78057C5-ACB4-467E-859F-BCB96EDFE30F}" srcOrd="0" destOrd="0" presId="urn:microsoft.com/office/officeart/2005/8/layout/process1"/>
    <dgm:cxn modelId="{DF22C283-C4FB-4712-9B74-A956F5724C2F}" type="presOf" srcId="{A244F954-6D65-4066-A83F-8FD1E5EFAC44}" destId="{BC9A9934-A6E1-4983-9246-5988CBC8FAA6}" srcOrd="0" destOrd="0" presId="urn:microsoft.com/office/officeart/2005/8/layout/process1"/>
    <dgm:cxn modelId="{C2D4AEC0-2754-4D7E-B722-265330B54F69}" type="presOf" srcId="{EFB0C8CC-36DC-4E42-AFF8-70CC985114AA}" destId="{F1C3C9A7-5FD4-440D-A201-9B14E0E7975D}" srcOrd="0" destOrd="0" presId="urn:microsoft.com/office/officeart/2005/8/layout/process1"/>
    <dgm:cxn modelId="{06BBADE2-D71E-490B-9176-B926CA89913A}" type="presOf" srcId="{ABDFDF54-2C4D-4942-86A0-8EC4F80726C2}" destId="{D4AE6BBE-C09C-4A6D-A0A4-7B12CCDEC4F2}" srcOrd="1" destOrd="0" presId="urn:microsoft.com/office/officeart/2005/8/layout/process1"/>
    <dgm:cxn modelId="{949E42F6-1436-427D-9EC4-C1BD86020197}" type="presOf" srcId="{C89CE309-A316-40BA-A299-70BE8151EE8B}" destId="{E3F00730-C0F4-47F8-A6F8-9A4633271200}" srcOrd="0" destOrd="0" presId="urn:microsoft.com/office/officeart/2005/8/layout/process1"/>
    <dgm:cxn modelId="{1E010D1F-7084-429D-AB43-09402B049EBC}" type="presOf" srcId="{337AAC8A-10B5-4A65-A1ED-804BC5130974}" destId="{F41F65C4-AB97-475C-B869-79184FAE3378}" srcOrd="0" destOrd="0" presId="urn:microsoft.com/office/officeart/2005/8/layout/process1"/>
    <dgm:cxn modelId="{D976C885-2074-4CEA-9164-C572206E62FC}" srcId="{FEBEDC91-EF65-4434-8FD9-C7D03BE14782}" destId="{337AAC8A-10B5-4A65-A1ED-804BC5130974}" srcOrd="1" destOrd="0" parTransId="{8D394C43-8CA7-47C3-8B52-A6799A3F05F1}" sibTransId="{ABDFDF54-2C4D-4942-86A0-8EC4F80726C2}"/>
    <dgm:cxn modelId="{3277323D-1D95-4DEA-82C2-BB307D853617}" srcId="{FEBEDC91-EF65-4434-8FD9-C7D03BE14782}" destId="{C89CE309-A316-40BA-A299-70BE8151EE8B}" srcOrd="2" destOrd="0" parTransId="{927140C7-D2EB-4667-878E-F4C573D20424}" sibTransId="{26AF370E-6267-4D8C-B1E2-826507796AC6}"/>
    <dgm:cxn modelId="{6D808556-E121-4A50-8180-17FB1529FCDA}" srcId="{FEBEDC91-EF65-4434-8FD9-C7D03BE14782}" destId="{A244F954-6D65-4066-A83F-8FD1E5EFAC44}" srcOrd="0" destOrd="0" parTransId="{99A41EB0-1611-4256-BE7A-7FF3FA841BDC}" sibTransId="{EFB0C8CC-36DC-4E42-AFF8-70CC985114AA}"/>
    <dgm:cxn modelId="{2C6B996B-AC6C-4E29-BBD0-41D634B985E3}" type="presOf" srcId="{ABDFDF54-2C4D-4942-86A0-8EC4F80726C2}" destId="{9916A3B6-B862-4D26-A95A-1F78791F5CC6}" srcOrd="0" destOrd="0" presId="urn:microsoft.com/office/officeart/2005/8/layout/process1"/>
    <dgm:cxn modelId="{32A9F9EE-4C54-44F8-B099-F554348D907A}" type="presParOf" srcId="{A78057C5-ACB4-467E-859F-BCB96EDFE30F}" destId="{BC9A9934-A6E1-4983-9246-5988CBC8FAA6}" srcOrd="0" destOrd="0" presId="urn:microsoft.com/office/officeart/2005/8/layout/process1"/>
    <dgm:cxn modelId="{8EE36F9E-B793-4E01-9B08-22586E44DD2A}" type="presParOf" srcId="{A78057C5-ACB4-467E-859F-BCB96EDFE30F}" destId="{F1C3C9A7-5FD4-440D-A201-9B14E0E7975D}" srcOrd="1" destOrd="0" presId="urn:microsoft.com/office/officeart/2005/8/layout/process1"/>
    <dgm:cxn modelId="{3610086E-8F08-4B04-BF9B-7B0887D32886}" type="presParOf" srcId="{F1C3C9A7-5FD4-440D-A201-9B14E0E7975D}" destId="{081ACEAE-9731-40EC-A392-76230979E760}" srcOrd="0" destOrd="0" presId="urn:microsoft.com/office/officeart/2005/8/layout/process1"/>
    <dgm:cxn modelId="{40ED3F0A-5406-4A95-A4A6-AD911144B050}" type="presParOf" srcId="{A78057C5-ACB4-467E-859F-BCB96EDFE30F}" destId="{F41F65C4-AB97-475C-B869-79184FAE3378}" srcOrd="2" destOrd="0" presId="urn:microsoft.com/office/officeart/2005/8/layout/process1"/>
    <dgm:cxn modelId="{3A4F67D1-D174-41DF-B9DF-6776EB01A49F}" type="presParOf" srcId="{A78057C5-ACB4-467E-859F-BCB96EDFE30F}" destId="{9916A3B6-B862-4D26-A95A-1F78791F5CC6}" srcOrd="3" destOrd="0" presId="urn:microsoft.com/office/officeart/2005/8/layout/process1"/>
    <dgm:cxn modelId="{EB98EE87-6C8C-414C-8959-6523A1F97E32}" type="presParOf" srcId="{9916A3B6-B862-4D26-A95A-1F78791F5CC6}" destId="{D4AE6BBE-C09C-4A6D-A0A4-7B12CCDEC4F2}" srcOrd="0" destOrd="0" presId="urn:microsoft.com/office/officeart/2005/8/layout/process1"/>
    <dgm:cxn modelId="{593C231B-B34F-48AE-BC3F-75A3ECA36544}" type="presParOf" srcId="{A78057C5-ACB4-467E-859F-BCB96EDFE30F}" destId="{E3F00730-C0F4-47F8-A6F8-9A463327120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A9934-A6E1-4983-9246-5988CBC8FAA6}">
      <dsp:nvSpPr>
        <dsp:cNvPr id="0" name=""/>
        <dsp:cNvSpPr/>
      </dsp:nvSpPr>
      <dsp:spPr>
        <a:xfrm>
          <a:off x="822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err="1"/>
            <a:t>Template</a:t>
          </a:r>
          <a:endParaRPr lang="pt-BR" sz="3900" kern="1200" dirty="0"/>
        </a:p>
      </dsp:txBody>
      <dsp:txXfrm>
        <a:off x="51412" y="1891586"/>
        <a:ext cx="2371319" cy="1388239"/>
      </dsp:txXfrm>
    </dsp:sp>
    <dsp:sp modelId="{F1C3C9A7-5FD4-440D-A201-9B14E0E7975D}">
      <dsp:nvSpPr>
        <dsp:cNvPr id="0" name=""/>
        <dsp:cNvSpPr/>
      </dsp:nvSpPr>
      <dsp:spPr>
        <a:xfrm>
          <a:off x="2711692" y="2280951"/>
          <a:ext cx="521032" cy="60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2711692" y="2402853"/>
        <a:ext cx="364722" cy="365705"/>
      </dsp:txXfrm>
    </dsp:sp>
    <dsp:sp modelId="{F41F65C4-AB97-475C-B869-79184FAE3378}">
      <dsp:nvSpPr>
        <dsp:cNvPr id="0" name=""/>
        <dsp:cNvSpPr/>
      </dsp:nvSpPr>
      <dsp:spPr>
        <a:xfrm>
          <a:off x="344900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354155"/>
            <a:satOff val="-43470"/>
            <a:lumOff val="-8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 err="1"/>
            <a:t>Model</a:t>
          </a:r>
          <a:endParaRPr lang="pt-BR" sz="3900" kern="1200" dirty="0"/>
        </a:p>
      </dsp:txBody>
      <dsp:txXfrm>
        <a:off x="3492192" y="1891586"/>
        <a:ext cx="2371319" cy="1388239"/>
      </dsp:txXfrm>
    </dsp:sp>
    <dsp:sp modelId="{9916A3B6-B862-4D26-A95A-1F78791F5CC6}">
      <dsp:nvSpPr>
        <dsp:cNvPr id="0" name=""/>
        <dsp:cNvSpPr/>
      </dsp:nvSpPr>
      <dsp:spPr>
        <a:xfrm>
          <a:off x="6152472" y="2280951"/>
          <a:ext cx="521032" cy="60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08311"/>
            <a:satOff val="-86940"/>
            <a:lumOff val="-1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/>
        </a:p>
      </dsp:txBody>
      <dsp:txXfrm>
        <a:off x="6152472" y="2402853"/>
        <a:ext cx="364722" cy="365705"/>
      </dsp:txXfrm>
    </dsp:sp>
    <dsp:sp modelId="{E3F00730-C0F4-47F8-A6F8-9A4633271200}">
      <dsp:nvSpPr>
        <dsp:cNvPr id="0" name=""/>
        <dsp:cNvSpPr/>
      </dsp:nvSpPr>
      <dsp:spPr>
        <a:xfrm>
          <a:off x="688978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708311"/>
            <a:satOff val="-86940"/>
            <a:lumOff val="-1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900" kern="1200" dirty="0"/>
            <a:t>Output Gerado</a:t>
          </a:r>
        </a:p>
      </dsp:txBody>
      <dsp:txXfrm>
        <a:off x="6932972" y="1891586"/>
        <a:ext cx="2371319" cy="1388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38B4-F6DA-9D4B-8FC7-92B505C93CB3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82948-CEA3-D44D-BA55-550EEE767F3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319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3C727-9D73-7F40-8061-06ABE4C74132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8947D-4FC8-B147-A586-704FDF05474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809877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/>
          </p:nvPr>
        </p:nvSpPr>
        <p:spPr>
          <a:xfrm>
            <a:off x="4504104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8169905" y="1727213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1C1138-8E52-CD4D-BC1C-56C404C4493F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Derech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4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4A3C581-3F81-8049-A71A-3D3631636B2C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M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3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2FEA10-D150-B549-9E82-645DC995EE6D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931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B7FE9C-1F07-F543-AC4E-BB1031F1D067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4910BA-5314-AB46-AEFF-B770B37A9362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31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rgbClr val="1566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AE7765-D3B5-694D-AEBC-56C226760DC8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B3B073-AD34-8242-BA06-84B61F0E2DA0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8CFC09-3E6C-474F-AB0A-37F1A63F24B7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5941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8" name="Picture 7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BE0E1F-968A-604B-98C6-F8C3389FE369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3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115924" cy="6858000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719F62-8979-7A42-8A40-315665229094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66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7102006" y="1617794"/>
            <a:ext cx="4193519" cy="3282191"/>
            <a:chOff x="5071691" y="2113067"/>
            <a:chExt cx="3145139" cy="3282191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2113067"/>
              <a:ext cx="310683" cy="31068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2113067"/>
              <a:ext cx="310683" cy="310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5084575"/>
              <a:ext cx="310683" cy="3106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5084575"/>
              <a:ext cx="310683" cy="310683"/>
            </a:xfrm>
            <a:prstGeom prst="rect">
              <a:avLst/>
            </a:prstGeom>
          </p:spPr>
        </p:pic>
      </p:grp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7351196" y="1811786"/>
            <a:ext cx="3699947" cy="2910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96A61E-1E1F-5A49-84B9-05EBF546FE2B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2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Naranja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444664" y="444665"/>
            <a:ext cx="6883730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207EC6-23B9-6740-BD7C-2408F744D3BB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26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Azul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-442821" y="442825"/>
            <a:ext cx="6880044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B01355-4C0C-124D-AFA9-AC1DE4EFFD81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09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-Texturas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398756" y="398757"/>
            <a:ext cx="6883730" cy="6086211"/>
          </a:xfrm>
          <a:prstGeom prst="rect">
            <a:avLst/>
          </a:prstGeom>
        </p:spPr>
      </p:pic>
      <p:pic>
        <p:nvPicPr>
          <p:cNvPr id="8" name="Picture 7" descr="Blue-LO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5699083" y="387130"/>
            <a:ext cx="6880044" cy="6105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7720" y="234890"/>
            <a:ext cx="5386185" cy="6388614"/>
          </a:xfrm>
          <a:prstGeom prst="rect">
            <a:avLst/>
          </a:prstGeom>
        </p:spPr>
      </p:pic>
      <p:pic>
        <p:nvPicPr>
          <p:cNvPr id="5" name="Imagen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3C927A-8C28-ED46-A7CA-FF1E2F665C1F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6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tent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5BD64A-C93F-0C4E-9C40-FD373483E3FC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1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26041CB-7A21-2844-BB7A-DE1C8844B1E2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1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7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89590"/>
            <a:ext cx="12192000" cy="3935659"/>
          </a:xfrm>
          <a:prstGeom prst="rect">
            <a:avLst/>
          </a:prstGeom>
        </p:spPr>
      </p:pic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9B1754D-3DC0-9344-9579-675CDF9A5AC3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alphaModFix amt="4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7EDA76-D79F-1748-9E68-51092A7B49FD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5" name="Content Placeholder 13"/>
          <p:cNvSpPr>
            <a:spLocks noGrp="1"/>
          </p:cNvSpPr>
          <p:nvPr>
            <p:ph sz="quarter" idx="13"/>
          </p:nvPr>
        </p:nvSpPr>
        <p:spPr>
          <a:xfrm>
            <a:off x="630768" y="1598614"/>
            <a:ext cx="10951633" cy="4186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630768" y="274638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30768" y="679203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2B69B4-8CF1-9141-9550-15536FB9705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7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alphaModFix amt="7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2C2A74-3C81-AC44-A983-69BB37E231C0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5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1AE774-DEEE-CD4E-AA20-3DDD492204F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5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F61D10-D6DB-8C41-9687-D131198A8293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1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D254F9-6F03-FC40-8C7E-78E13CB26CFF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6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91A8DF-7C42-0F4C-929F-5C0C1FF66720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9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alphaModFix amt="43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EFE9B0-56C1-6146-9928-753200F508D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0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17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35BC555-30C7-2D40-B81B-2550E10988CD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42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F55445-8B61-AB42-B9EB-68F6EDA8AF9E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0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ED51FA-496D-A44F-A0E1-27E17AED9044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3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9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5857E1-0570-0A40-9C63-6BE05D4C617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5E6619E-9CD0-4549-B720-33FE00EE00A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507628"/>
            <a:ext cx="12192000" cy="29896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445648-E129-F84C-983A-DC63EC0FDF0A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791765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C3D3A8A-2F30-3345-8753-543148EE153E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9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FCA45FF-2DE4-A245-BE08-25AC28333FF9}" type="datetime1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E458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E4582"/>
                </a:solidFill>
              </a:defRPr>
            </a:lvl1pPr>
          </a:lstStyle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740" r:id="rId4"/>
    <p:sldLayoutId id="2147483663" r:id="rId5"/>
    <p:sldLayoutId id="2147483661" r:id="rId6"/>
    <p:sldLayoutId id="2147483662" r:id="rId7"/>
    <p:sldLayoutId id="2147483673" r:id="rId8"/>
    <p:sldLayoutId id="2147483692" r:id="rId9"/>
    <p:sldLayoutId id="2147483693" r:id="rId10"/>
    <p:sldLayoutId id="2147483674" r:id="rId11"/>
    <p:sldLayoutId id="2147483675" r:id="rId12"/>
    <p:sldLayoutId id="2147483652" r:id="rId13"/>
    <p:sldLayoutId id="2147483702" r:id="rId14"/>
    <p:sldLayoutId id="2147483708" r:id="rId15"/>
    <p:sldLayoutId id="2147483709" r:id="rId16"/>
    <p:sldLayoutId id="2147483710" r:id="rId17"/>
    <p:sldLayoutId id="2147483714" r:id="rId18"/>
    <p:sldLayoutId id="2147483700" r:id="rId19"/>
    <p:sldLayoutId id="2147483701" r:id="rId20"/>
    <p:sldLayoutId id="2147483671" r:id="rId21"/>
    <p:sldLayoutId id="2147483678" r:id="rId22"/>
    <p:sldLayoutId id="2147483679" r:id="rId23"/>
    <p:sldLayoutId id="2147483681" r:id="rId24"/>
    <p:sldLayoutId id="2147483684" r:id="rId25"/>
    <p:sldLayoutId id="2147483703" r:id="rId26"/>
    <p:sldLayoutId id="2147483704" r:id="rId27"/>
    <p:sldLayoutId id="2147483687" r:id="rId28"/>
    <p:sldLayoutId id="2147483724" r:id="rId29"/>
    <p:sldLayoutId id="2147483723" r:id="rId30"/>
    <p:sldLayoutId id="2147483685" r:id="rId31"/>
    <p:sldLayoutId id="2147483688" r:id="rId32"/>
    <p:sldLayoutId id="2147483718" r:id="rId33"/>
    <p:sldLayoutId id="2147483720" r:id="rId34"/>
    <p:sldLayoutId id="2147483719" r:id="rId35"/>
    <p:sldLayoutId id="2147483683" r:id="rId36"/>
    <p:sldLayoutId id="2147483739" r:id="rId37"/>
    <p:sldLayoutId id="2147483715" r:id="rId38"/>
    <p:sldLayoutId id="2147483716" r:id="rId39"/>
    <p:sldLayoutId id="2147483698" r:id="rId40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cp.microsoft.com/Anonymous/Transcript/Validat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github.com/rcarubb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libraries/" TargetMode="External"/><Relationship Id="rId2" Type="http://schemas.openxmlformats.org/officeDocument/2006/relationships/hyperlink" Target="http://www.asp.net/ajax/cdn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win.org/" TargetMode="Externa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Systems &amp; </a:t>
            </a:r>
            <a:r>
              <a:rPr lang="pt-BR" dirty="0" err="1">
                <a:solidFill>
                  <a:schemeClr val="bg1"/>
                </a:solidFill>
              </a:rPr>
              <a:t>Solutions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Produtos</a:t>
            </a:r>
            <a:r>
              <a:rPr lang="en-US" dirty="0"/>
              <a:t> e Projetos Corporativos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09 de </a:t>
            </a:r>
            <a:r>
              <a:rPr lang="en-US" sz="1200" dirty="0" err="1"/>
              <a:t>fevereiro</a:t>
            </a:r>
            <a:r>
              <a:rPr lang="en-US" sz="1200" dirty="0"/>
              <a:t> de 2017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3684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Controllers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560294" y="2064114"/>
            <a:ext cx="11403106" cy="320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o novo </a:t>
            </a:r>
            <a:r>
              <a:rPr lang="pt-BR" sz="4400" b="1" dirty="0" err="1">
                <a:solidFill>
                  <a:schemeClr val="bg1"/>
                </a:solidFill>
              </a:rPr>
              <a:t>Controller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CozinhaController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uma nova </a:t>
            </a:r>
            <a:r>
              <a:rPr lang="pt-BR" sz="4400" b="1" dirty="0" err="1">
                <a:solidFill>
                  <a:schemeClr val="bg1"/>
                </a:solidFill>
              </a:rPr>
              <a:t>action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smtClean="0">
                <a:solidFill>
                  <a:schemeClr val="bg1"/>
                </a:solidFill>
              </a:rPr>
              <a:t>Pesquisar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Retornando </a:t>
            </a:r>
            <a:r>
              <a:rPr lang="pt-BR" sz="4400" b="1" dirty="0" err="1">
                <a:solidFill>
                  <a:schemeClr val="bg1"/>
                </a:solidFill>
              </a:rPr>
              <a:t>Conteudo</a:t>
            </a:r>
            <a:r>
              <a:rPr lang="pt-BR" sz="4400" b="1" dirty="0">
                <a:solidFill>
                  <a:schemeClr val="bg1"/>
                </a:solidFill>
              </a:rPr>
              <a:t> com </a:t>
            </a:r>
            <a:r>
              <a:rPr lang="pt-BR" sz="4400" b="1" dirty="0" err="1">
                <a:solidFill>
                  <a:schemeClr val="bg1"/>
                </a:solidFill>
              </a:rPr>
              <a:t>Content</a:t>
            </a: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None/>
            </a:pPr>
            <a:endParaRPr lang="pt-BR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358"/>
            <a:ext cx="12192000" cy="3096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1129648"/>
            <a:ext cx="1037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CORS – Cross </a:t>
            </a:r>
            <a:r>
              <a:rPr lang="pt-BR" sz="2000" b="1" dirty="0" err="1">
                <a:solidFill>
                  <a:schemeClr val="tx2"/>
                </a:solidFill>
              </a:rPr>
              <a:t>Origin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Resource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Sharing</a:t>
            </a: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Por padrão requisições de domínios diferentes via </a:t>
            </a:r>
            <a:r>
              <a:rPr lang="pt-BR" sz="2000" b="1" dirty="0" err="1">
                <a:solidFill>
                  <a:schemeClr val="tx2"/>
                </a:solidFill>
              </a:rPr>
              <a:t>ajax</a:t>
            </a:r>
            <a:r>
              <a:rPr lang="pt-BR" sz="2000" b="1" dirty="0">
                <a:solidFill>
                  <a:schemeClr val="tx2"/>
                </a:solidFill>
              </a:rPr>
              <a:t> são bloqueadas pelo navegador por motivos de segurança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Para que sejam permitidas o navegador precisa receber do server um cabeçalho </a:t>
            </a:r>
            <a:r>
              <a:rPr lang="pt-BR" sz="2000" b="1" dirty="0" err="1">
                <a:solidFill>
                  <a:schemeClr val="tx2"/>
                </a:solidFill>
              </a:rPr>
              <a:t>http</a:t>
            </a:r>
            <a:r>
              <a:rPr lang="pt-BR" sz="2000" b="1" dirty="0">
                <a:solidFill>
                  <a:schemeClr val="tx2"/>
                </a:solidFill>
              </a:rPr>
              <a:t> informando que o domínio de origem permite a chamada. (Access-</a:t>
            </a:r>
            <a:r>
              <a:rPr lang="pt-BR" sz="2000" b="1" dirty="0" err="1">
                <a:solidFill>
                  <a:schemeClr val="tx2"/>
                </a:solidFill>
              </a:rPr>
              <a:t>Control</a:t>
            </a:r>
            <a:r>
              <a:rPr lang="pt-BR" sz="2000" b="1" dirty="0">
                <a:solidFill>
                  <a:schemeClr val="tx2"/>
                </a:solidFill>
              </a:rPr>
              <a:t>-</a:t>
            </a:r>
            <a:r>
              <a:rPr lang="pt-BR" sz="2000" b="1" dirty="0" err="1">
                <a:solidFill>
                  <a:schemeClr val="tx2"/>
                </a:solidFill>
              </a:rPr>
              <a:t>Allow-Origin</a:t>
            </a:r>
            <a:r>
              <a:rPr lang="pt-BR" sz="20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Requisição de outro </a:t>
            </a:r>
            <a:r>
              <a:rPr lang="pt-BR" sz="2000" b="1" dirty="0" smtClean="0">
                <a:solidFill>
                  <a:schemeClr val="tx2"/>
                </a:solidFill>
              </a:rPr>
              <a:t>domínio</a:t>
            </a: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82329" y="3105375"/>
            <a:ext cx="11060449" cy="3404428"/>
            <a:chOff x="482329" y="3105375"/>
            <a:chExt cx="11060449" cy="3404428"/>
          </a:xfrm>
        </p:grpSpPr>
        <p:pic>
          <p:nvPicPr>
            <p:cNvPr id="7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3105375"/>
              <a:ext cx="1888486" cy="152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4816514"/>
              <a:ext cx="1899439" cy="169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29" y="3255599"/>
              <a:ext cx="2458348" cy="29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/>
            <p:cNvSpPr txBox="1"/>
            <p:nvPr/>
          </p:nvSpPr>
          <p:spPr>
            <a:xfrm>
              <a:off x="9798070" y="415063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Dominio1.com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9798070" y="601321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Dominio2.com</a:t>
              </a: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3238323" y="3042536"/>
            <a:ext cx="5430013" cy="3207604"/>
            <a:chOff x="3238323" y="3042536"/>
            <a:chExt cx="5430013" cy="3207604"/>
          </a:xfrm>
        </p:grpSpPr>
        <p:sp>
          <p:nvSpPr>
            <p:cNvPr id="18" name="Seta para a direita 17"/>
            <p:cNvSpPr/>
            <p:nvPr/>
          </p:nvSpPr>
          <p:spPr>
            <a:xfrm>
              <a:off x="3262067" y="339712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a direita 18"/>
            <p:cNvSpPr/>
            <p:nvPr/>
          </p:nvSpPr>
          <p:spPr>
            <a:xfrm>
              <a:off x="3262067" y="517625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a direita 19"/>
            <p:cNvSpPr/>
            <p:nvPr/>
          </p:nvSpPr>
          <p:spPr>
            <a:xfrm rot="10800000">
              <a:off x="3262067" y="3829191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5570051" y="3042536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GET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716726" y="4000592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JS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4380847" y="4885238"/>
              <a:ext cx="3144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Ajax (</a:t>
              </a:r>
              <a:r>
                <a:rPr lang="pt-BR" sz="2000" b="1" dirty="0" err="1">
                  <a:solidFill>
                    <a:schemeClr val="bg2">
                      <a:lumMod val="75000"/>
                    </a:schemeClr>
                  </a:solidFill>
                </a:rPr>
                <a:t>origin</a:t>
              </a:r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: dominio1.com)</a:t>
              </a:r>
            </a:p>
          </p:txBody>
        </p:sp>
        <p:sp>
          <p:nvSpPr>
            <p:cNvPr id="26" name="Seta para a direita 25"/>
            <p:cNvSpPr/>
            <p:nvPr/>
          </p:nvSpPr>
          <p:spPr>
            <a:xfrm rot="10798974">
              <a:off x="3262067" y="5617310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3238323" y="5880808"/>
              <a:ext cx="5430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Json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 (</a:t>
              </a:r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acces-control-allow-origin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: http://dominio1.com)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589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908717" y="2950657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1"/>
                </a:solidFill>
              </a:rPr>
              <a:t>WebAPI</a:t>
            </a:r>
            <a:r>
              <a:rPr lang="pt-BR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363630" y="477963"/>
            <a:ext cx="571386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Autenticação de API por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endParaRPr lang="pt-BR" sz="2400" b="1" dirty="0">
              <a:solidFill>
                <a:srgbClr val="0E4582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Quando criamos uma API não podemos expor uma interface gráfica para autenticação uma vez que quem irá consumir esta </a:t>
            </a:r>
            <a:r>
              <a:rPr lang="pt-BR" sz="2400" b="1" dirty="0" err="1">
                <a:solidFill>
                  <a:srgbClr val="1566BF"/>
                </a:solidFill>
              </a:rPr>
              <a:t>api</a:t>
            </a:r>
            <a:r>
              <a:rPr lang="pt-BR" sz="2400" b="1" dirty="0">
                <a:solidFill>
                  <a:srgbClr val="1566BF"/>
                </a:solidFill>
              </a:rPr>
              <a:t> do outro lado não é um usuário e sim outro sistema.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Para resolver esta questão o framework de </a:t>
            </a:r>
            <a:r>
              <a:rPr lang="pt-BR" sz="2400" b="1" dirty="0" err="1">
                <a:solidFill>
                  <a:srgbClr val="0E4582"/>
                </a:solidFill>
              </a:rPr>
              <a:t>WebAPI</a:t>
            </a:r>
            <a:r>
              <a:rPr lang="pt-BR" sz="2400" b="1" dirty="0">
                <a:solidFill>
                  <a:srgbClr val="0E4582"/>
                </a:solidFill>
              </a:rPr>
              <a:t> nos traz uma implementação do padrão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r>
              <a:rPr lang="pt-BR" sz="2400" b="1" dirty="0">
                <a:solidFill>
                  <a:srgbClr val="0E4582"/>
                </a:solidFill>
              </a:rPr>
              <a:t> que se utiliza do mecanismo de </a:t>
            </a:r>
            <a:r>
              <a:rPr lang="pt-BR" sz="2400" b="1" dirty="0" err="1">
                <a:solidFill>
                  <a:srgbClr val="0E4582"/>
                </a:solidFill>
              </a:rPr>
              <a:t>bearer</a:t>
            </a:r>
            <a:r>
              <a:rPr lang="pt-BR" sz="2400" b="1" dirty="0">
                <a:solidFill>
                  <a:srgbClr val="0E4582"/>
                </a:solidFill>
              </a:rPr>
              <a:t> </a:t>
            </a:r>
            <a:r>
              <a:rPr lang="pt-BR" sz="2400" b="1" dirty="0" err="1">
                <a:solidFill>
                  <a:srgbClr val="0E4582"/>
                </a:solidFill>
              </a:rPr>
              <a:t>authentication</a:t>
            </a:r>
            <a:r>
              <a:rPr lang="pt-BR" sz="2400" b="1" dirty="0">
                <a:solidFill>
                  <a:srgbClr val="0E4582"/>
                </a:solidFill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Analisando a configuração e Protegendo o </a:t>
            </a:r>
            <a:r>
              <a:rPr lang="pt-BR" sz="2400" b="1" dirty="0" err="1">
                <a:solidFill>
                  <a:srgbClr val="1566BF"/>
                </a:solidFill>
              </a:rPr>
              <a:t>Controller</a:t>
            </a:r>
            <a:endParaRPr lang="pt-BR" sz="2400" b="1" dirty="0">
              <a:solidFill>
                <a:srgbClr val="1566BF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Demo: Criando formulário de registro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Criando formulário de </a:t>
            </a:r>
            <a:r>
              <a:rPr lang="pt-BR" sz="2400" b="1" dirty="0" smtClean="0">
                <a:solidFill>
                  <a:srgbClr val="1566BF"/>
                </a:solidFill>
              </a:rPr>
              <a:t>autenticação</a:t>
            </a:r>
            <a:endParaRPr lang="pt-BR" sz="2400" b="1" dirty="0">
              <a:solidFill>
                <a:srgbClr val="1566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7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O que é uma aplicação em tempo real?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Aplicação onde o servidor é capaz de sensibilizar todos os clientes conectados assim que a informação é modificada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199" y="3049051"/>
            <a:ext cx="11066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Métodos de se fazer isto na web: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Long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Polling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Forever</a:t>
            </a:r>
            <a:r>
              <a:rPr lang="pt-BR" sz="3200" b="1" dirty="0">
                <a:solidFill>
                  <a:schemeClr val="bg1"/>
                </a:solidFill>
              </a:rPr>
              <a:t>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</a:rPr>
              <a:t>Server-</a:t>
            </a:r>
            <a:r>
              <a:rPr lang="pt-BR" sz="3200" b="1" dirty="0" err="1">
                <a:solidFill>
                  <a:schemeClr val="bg1"/>
                </a:solidFill>
              </a:rPr>
              <a:t>sent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Events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WebSocket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59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SignalR</a:t>
            </a:r>
            <a:r>
              <a:rPr lang="pt-BR" sz="3200" b="1" dirty="0">
                <a:solidFill>
                  <a:schemeClr val="bg1"/>
                </a:solidFill>
              </a:rPr>
              <a:t> é uma abstração destes métodos uma vez que clientes diferentes suportam tecnologias ou métodos diferentes.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3092817" y="3116608"/>
            <a:ext cx="5931274" cy="2880782"/>
            <a:chOff x="3092817" y="3116608"/>
            <a:chExt cx="5931274" cy="2880782"/>
          </a:xfrm>
        </p:grpSpPr>
        <p:sp>
          <p:nvSpPr>
            <p:cNvPr id="6" name="Fluxograma: Processo alternativo 5"/>
            <p:cNvSpPr/>
            <p:nvPr/>
          </p:nvSpPr>
          <p:spPr>
            <a:xfrm>
              <a:off x="4304175" y="5544828"/>
              <a:ext cx="4719916" cy="452561"/>
            </a:xfrm>
            <a:prstGeom prst="flowChartAlternate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Internet </a:t>
              </a:r>
              <a:r>
                <a:rPr lang="pt-BR" sz="2000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Protocols</a:t>
              </a:r>
              <a:endParaRPr lang="pt-BR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4313701" y="4383741"/>
              <a:ext cx="4710390" cy="1086101"/>
              <a:chOff x="2995895" y="4329953"/>
              <a:chExt cx="4710390" cy="1086101"/>
            </a:xfrm>
          </p:grpSpPr>
          <p:sp>
            <p:nvSpPr>
              <p:cNvPr id="12" name="Retângulo de cantos arredondados 11"/>
              <p:cNvSpPr/>
              <p:nvPr/>
            </p:nvSpPr>
            <p:spPr>
              <a:xfrm>
                <a:off x="2995895" y="4360240"/>
                <a:ext cx="4710390" cy="1055814"/>
              </a:xfrm>
              <a:prstGeom prst="roundRect">
                <a:avLst>
                  <a:gd name="adj" fmla="val 9938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4709957" y="4329953"/>
                <a:ext cx="1308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Transports</a:t>
                </a:r>
                <a:endParaRPr lang="pt-BR" sz="2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8" name="Grupo 17"/>
              <p:cNvGrpSpPr/>
              <p:nvPr/>
            </p:nvGrpSpPr>
            <p:grpSpPr>
              <a:xfrm>
                <a:off x="3173506" y="4747127"/>
                <a:ext cx="4357968" cy="514291"/>
                <a:chOff x="3173506" y="4747127"/>
                <a:chExt cx="4357968" cy="514291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Retângulo de cantos arredondados 12"/>
                <p:cNvSpPr/>
                <p:nvPr/>
              </p:nvSpPr>
              <p:spPr>
                <a:xfrm>
                  <a:off x="3173506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Forever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frame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Retângulo de cantos arredondados 14"/>
                <p:cNvSpPr/>
                <p:nvPr/>
              </p:nvSpPr>
              <p:spPr>
                <a:xfrm>
                  <a:off x="4181585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Long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Polling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5189664" y="4747127"/>
                  <a:ext cx="1150793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Server – </a:t>
                  </a:r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Sent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Events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6474478" y="4747127"/>
                  <a:ext cx="1056996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WebSockets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0" name="Fluxograma: Processo alternativo 19"/>
            <p:cNvSpPr/>
            <p:nvPr/>
          </p:nvSpPr>
          <p:spPr>
            <a:xfrm>
              <a:off x="4304175" y="3760360"/>
              <a:ext cx="4719916" cy="572441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 smtClean="0">
                  <a:solidFill>
                    <a:schemeClr val="bg1"/>
                  </a:solidFill>
                </a:rPr>
                <a:t>Persistent</a:t>
              </a:r>
              <a:r>
                <a:rPr lang="pt-BR" sz="2000" b="1" dirty="0" smtClean="0">
                  <a:solidFill>
                    <a:schemeClr val="bg1"/>
                  </a:solidFill>
                </a:rPr>
                <a:t> Connections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Fluxograma: Processo alternativo 20"/>
            <p:cNvSpPr/>
            <p:nvPr/>
          </p:nvSpPr>
          <p:spPr>
            <a:xfrm>
              <a:off x="4304175" y="3135897"/>
              <a:ext cx="4719916" cy="56185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bg1"/>
                  </a:solidFill>
                </a:rPr>
                <a:t>Hubs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Seta para a direita 2"/>
            <p:cNvSpPr/>
            <p:nvPr/>
          </p:nvSpPr>
          <p:spPr>
            <a:xfrm rot="16200000">
              <a:off x="2513038" y="3696387"/>
              <a:ext cx="2880782" cy="1721224"/>
            </a:xfrm>
            <a:prstGeom prst="rightArrow">
              <a:avLst>
                <a:gd name="adj1" fmla="val 51562"/>
                <a:gd name="adj2" fmla="val 50000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 smtClean="0">
                  <a:solidFill>
                    <a:schemeClr val="bg1"/>
                  </a:solidFill>
                </a:rPr>
                <a:t>Abstraction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</a:t>
              </a:r>
              <a:r>
                <a:rPr lang="pt-BR" sz="2400" b="1" dirty="0" err="1" smtClean="0">
                  <a:solidFill>
                    <a:schemeClr val="bg1"/>
                  </a:solidFill>
                </a:rPr>
                <a:t>Level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291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951142"/>
            <a:ext cx="110669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Hubs x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PersistentConenction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Expoe</a:t>
            </a:r>
            <a:r>
              <a:rPr lang="pt-BR" sz="2800" b="1" dirty="0">
                <a:solidFill>
                  <a:schemeClr val="bg1"/>
                </a:solidFill>
              </a:rPr>
              <a:t> um </a:t>
            </a:r>
            <a:r>
              <a:rPr lang="pt-BR" sz="2800" b="1" dirty="0" err="1">
                <a:solidFill>
                  <a:schemeClr val="bg1"/>
                </a:solidFill>
              </a:rPr>
              <a:t>endpoint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Similar a utilização de sockets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Requer configuração de rota no </a:t>
            </a:r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Baixo nível de abstração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Hubs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Alto nível de abstração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Permitem que cliente e servidor chamem métodos entre si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1193188"/>
            <a:ext cx="110669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   Quando </a:t>
            </a:r>
            <a:r>
              <a:rPr lang="pt-BR" sz="3200" b="1" dirty="0">
                <a:solidFill>
                  <a:schemeClr val="bg1"/>
                </a:solidFill>
              </a:rPr>
              <a:t>utilizar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PersistentConnections</a:t>
            </a:r>
            <a:r>
              <a:rPr lang="pt-BR" sz="3200" b="1" dirty="0" smtClean="0">
                <a:solidFill>
                  <a:schemeClr val="bg1"/>
                </a:solidFill>
              </a:rPr>
              <a:t>?</a:t>
            </a:r>
            <a:br>
              <a:rPr lang="pt-BR" sz="3200" b="1" dirty="0" smtClean="0">
                <a:solidFill>
                  <a:schemeClr val="bg1"/>
                </a:solidFill>
              </a:rPr>
            </a:br>
            <a:endParaRPr lang="pt-BR" sz="3200" b="1" dirty="0" smtClean="0">
              <a:solidFill>
                <a:schemeClr val="bg1"/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smtClean="0"/>
              <a:t>O </a:t>
            </a:r>
            <a:r>
              <a:rPr lang="pt-BR" sz="2800" b="1" dirty="0"/>
              <a:t>formato da mensagem enviada necessita de ser controlado</a:t>
            </a:r>
            <a:r>
              <a:rPr lang="pt-BR" sz="2800" b="1" dirty="0" smtClean="0"/>
              <a:t>.</a:t>
            </a:r>
            <a:endParaRPr lang="pt-BR" sz="2800" b="1" dirty="0"/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O desenvolvedor prefere trabalhar com um modelo de envio de mensagens ao invés de um modelo de invocação remota</a:t>
            </a:r>
            <a:r>
              <a:rPr lang="pt-BR" sz="2800" b="1" dirty="0" smtClean="0"/>
              <a:t>.</a:t>
            </a:r>
            <a:endParaRPr lang="pt-BR" sz="2800" b="1" dirty="0"/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Um aplicativo existente que usa um modelo de mensagem está sendo portado para usar </a:t>
            </a:r>
            <a:r>
              <a:rPr lang="pt-BR" sz="2800" b="1" dirty="0" err="1"/>
              <a:t>SignalR</a:t>
            </a:r>
            <a:r>
              <a:rPr lang="pt-BR" sz="2800" b="1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Demo: Chat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Install-Package </a:t>
            </a:r>
            <a:r>
              <a:rPr lang="en-US" sz="2400" dirty="0" err="1">
                <a:solidFill>
                  <a:schemeClr val="bg1"/>
                </a:solidFill>
                <a:latin typeface="Courier 10 Pitch"/>
              </a:rPr>
              <a:t>Microsoft.AspNet.SignalR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1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5576" y="1169894"/>
            <a:ext cx="104592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Cursos: </a:t>
            </a:r>
            <a:r>
              <a:rPr lang="pt-BR" sz="2400" b="1" dirty="0">
                <a:solidFill>
                  <a:srgbClr val="FBDAAF"/>
                </a:solidFill>
              </a:rPr>
              <a:t>www.pluralsight.com </a:t>
            </a:r>
          </a:p>
          <a:p>
            <a:r>
              <a:rPr lang="pt-BR" sz="2400" b="1" dirty="0" err="1">
                <a:solidFill>
                  <a:schemeClr val="bg1"/>
                </a:solidFill>
              </a:rPr>
              <a:t>Introduction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to</a:t>
            </a:r>
            <a:r>
              <a:rPr lang="pt-BR" sz="2400" b="1" dirty="0">
                <a:solidFill>
                  <a:schemeClr val="bg1"/>
                </a:solidFill>
              </a:rPr>
              <a:t> ASP.NET MVC 3 – Scott Allen 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3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4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5 Fundamentals – Scott Allen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rgbClr val="FF7900"/>
                </a:solidFill>
              </a:rPr>
              <a:t>Livros: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Domain Driven Design – Atacando as Complexidades no Coração do Software – Eric Evans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Código Limpo – Habilidades Práticas do Agile Software – Robert C.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Extreme Programming – Aprenda como encarar seus usuários desenvolvendo software com agilidade e qualidade – Vinicius </a:t>
            </a:r>
            <a:r>
              <a:rPr lang="pt-BR" sz="2400" b="1" dirty="0" err="1">
                <a:solidFill>
                  <a:schemeClr val="bg1"/>
                </a:solidFill>
              </a:rPr>
              <a:t>Manhães</a:t>
            </a:r>
            <a:r>
              <a:rPr lang="pt-BR" sz="2400" b="1" dirty="0">
                <a:solidFill>
                  <a:schemeClr val="bg1"/>
                </a:solidFill>
              </a:rPr>
              <a:t> Teles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Como se tornar um programador melhor – Pete </a:t>
            </a:r>
            <a:r>
              <a:rPr lang="pt-BR" sz="2400" b="1" dirty="0" err="1">
                <a:solidFill>
                  <a:schemeClr val="bg1"/>
                </a:solidFill>
              </a:rPr>
              <a:t>Goodliffe</a:t>
            </a:r>
            <a:endParaRPr lang="pt-BR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0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720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s-ES_tradnl" dirty="0"/>
          </a:p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6562" y="4207374"/>
            <a:ext cx="7773038" cy="1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j-ea"/>
            </a:endParaRPr>
          </a:p>
          <a:p>
            <a:r>
              <a:rPr lang="en-US" b="1" dirty="0">
                <a:solidFill>
                  <a:schemeClr val="bg2"/>
                </a:solidFill>
                <a:ea typeface="+mj-ea"/>
              </a:rPr>
              <a:t>ATENTO.COM</a:t>
            </a:r>
          </a:p>
        </p:txBody>
      </p:sp>
    </p:spTree>
    <p:extLst>
      <p:ext uri="{BB962C8B-B14F-4D97-AF65-F5344CB8AC3E}">
        <p14:creationId xmlns:p14="http://schemas.microsoft.com/office/powerpoint/2010/main" val="21271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97774" y="409500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rgbClr val="0E4582"/>
                </a:solidFill>
              </a:rPr>
              <a:t>Action</a:t>
            </a:r>
            <a:r>
              <a:rPr lang="pt-BR" sz="3600" dirty="0">
                <a:solidFill>
                  <a:srgbClr val="0E4582"/>
                </a:solidFill>
              </a:rPr>
              <a:t> </a:t>
            </a:r>
            <a:r>
              <a:rPr lang="pt-BR" sz="3600" dirty="0" err="1">
                <a:solidFill>
                  <a:srgbClr val="0E4582"/>
                </a:solidFill>
              </a:rPr>
              <a:t>Parameters</a:t>
            </a:r>
            <a:endParaRPr lang="en-US" sz="3600" dirty="0">
              <a:solidFill>
                <a:srgbClr val="0E458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1559859"/>
            <a:ext cx="11456894" cy="43299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Adicionando o parâmetro nome na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Parâmetros na assinatura das </a:t>
            </a:r>
            <a:r>
              <a:rPr lang="pt-BR" sz="2800" dirty="0" err="1">
                <a:solidFill>
                  <a:schemeClr val="bg1"/>
                </a:solidFill>
              </a:rPr>
              <a:t>Actions</a:t>
            </a:r>
            <a:r>
              <a:rPr lang="pt-BR" sz="2800" dirty="0">
                <a:solidFill>
                  <a:schemeClr val="bg1"/>
                </a:solidFill>
              </a:rPr>
              <a:t> são procurados pelo nome nos dados da </a:t>
            </a:r>
            <a:r>
              <a:rPr lang="pt-BR" sz="2800" dirty="0" err="1">
                <a:solidFill>
                  <a:schemeClr val="bg1"/>
                </a:solidFill>
              </a:rPr>
              <a:t>RouteData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Querystring</a:t>
            </a:r>
            <a:r>
              <a:rPr lang="pt-BR" sz="2800" dirty="0">
                <a:solidFill>
                  <a:schemeClr val="bg1"/>
                </a:solidFill>
              </a:rPr>
              <a:t>, e dados postados pelo </a:t>
            </a:r>
            <a:r>
              <a:rPr lang="pt-BR" sz="2800" dirty="0" smtClean="0">
                <a:solidFill>
                  <a:schemeClr val="bg1"/>
                </a:solidFill>
              </a:rPr>
              <a:t>formulário </a:t>
            </a: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FormCollection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Tornando parâmetros opcionais na Rota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Definindo valor padrão para o parâmetro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pt-BR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1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68230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Action</a:t>
            </a:r>
            <a:r>
              <a:rPr lang="pt-BR" sz="3600" dirty="0">
                <a:solidFill>
                  <a:schemeClr val="bg2"/>
                </a:solidFill>
              </a:rPr>
              <a:t> </a:t>
            </a:r>
            <a:r>
              <a:rPr lang="pt-BR" sz="3600" dirty="0" err="1">
                <a:solidFill>
                  <a:schemeClr val="bg2"/>
                </a:solidFill>
              </a:rPr>
              <a:t>Results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0" name="Subtítulo 7"/>
          <p:cNvSpPr txBox="1">
            <a:spLocks/>
          </p:cNvSpPr>
          <p:nvPr/>
        </p:nvSpPr>
        <p:spPr>
          <a:xfrm>
            <a:off x="457199" y="1102659"/>
            <a:ext cx="11335871" cy="1179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retornam um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Lista de Derivados da classe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1" y="2344815"/>
            <a:ext cx="11832965" cy="3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0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16715" y="505432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Selectors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707777"/>
            <a:ext cx="11147612" cy="33079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ActionName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AcceptVerbs</a:t>
            </a:r>
            <a:endParaRPr lang="pt-BR" sz="44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sz="3600" b="1" dirty="0" err="1">
                <a:solidFill>
                  <a:schemeClr val="bg1"/>
                </a:solidFill>
              </a:rPr>
              <a:t>HttpPost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HttpGet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HttpPut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HttpDelete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endParaRPr lang="pt-BR" sz="4400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154457" y="-1331258"/>
            <a:ext cx="9315449" cy="9127188"/>
            <a:chOff x="3154457" y="-1331258"/>
            <a:chExt cx="9315449" cy="912718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330" y="-1331258"/>
              <a:ext cx="6965576" cy="696557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457" y="5177117"/>
              <a:ext cx="1122829" cy="1122829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021" y="4803961"/>
              <a:ext cx="2991969" cy="2991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4724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78805" y="155037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1943" y="1021767"/>
            <a:ext cx="10303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</a:t>
            </a:r>
            <a:r>
              <a:rPr lang="pt-BR" sz="2800" dirty="0" err="1">
                <a:solidFill>
                  <a:schemeClr val="tx2"/>
                </a:solidFill>
              </a:rPr>
              <a:t>Filters</a:t>
            </a:r>
            <a:r>
              <a:rPr lang="pt-BR" sz="2800" dirty="0">
                <a:solidFill>
                  <a:schemeClr val="tx2"/>
                </a:solidFill>
              </a:rPr>
              <a:t> Podem ser aplicados à uma </a:t>
            </a:r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ou ao </a:t>
            </a:r>
            <a:r>
              <a:rPr lang="pt-BR" sz="2800" dirty="0" err="1">
                <a:solidFill>
                  <a:schemeClr val="tx2"/>
                </a:solidFill>
              </a:rPr>
              <a:t>controller</a:t>
            </a:r>
            <a:r>
              <a:rPr lang="pt-BR" sz="2800" dirty="0">
                <a:solidFill>
                  <a:schemeClr val="tx2"/>
                </a:solidFill>
              </a:rPr>
              <a:t> todo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221943" y="1669959"/>
            <a:ext cx="11616784" cy="187557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21943" y="3706602"/>
            <a:ext cx="1161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O Filtro [Autorize] retorna 401 </a:t>
            </a:r>
            <a:r>
              <a:rPr lang="pt-BR" sz="2400" dirty="0" err="1">
                <a:solidFill>
                  <a:schemeClr val="tx2"/>
                </a:solidFill>
              </a:rPr>
              <a:t>Unauthorized</a:t>
            </a:r>
            <a:r>
              <a:rPr lang="pt-BR" sz="2400" dirty="0">
                <a:solidFill>
                  <a:schemeClr val="tx2"/>
                </a:solidFill>
              </a:rPr>
              <a:t> para requisições não autenticadas</a:t>
            </a:r>
          </a:p>
          <a:p>
            <a:r>
              <a:rPr lang="pt-BR" sz="2400" dirty="0">
                <a:solidFill>
                  <a:schemeClr val="tx2"/>
                </a:solidFill>
              </a:rPr>
              <a:t>Controlar habilitando o recurso de autenticação do Asp.net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221943" y="4592855"/>
            <a:ext cx="11762239" cy="1782750"/>
            <a:chOff x="221943" y="4592855"/>
            <a:chExt cx="11762239" cy="1782750"/>
          </a:xfrm>
        </p:grpSpPr>
        <p:sp>
          <p:nvSpPr>
            <p:cNvPr id="2" name="Retângulo 1"/>
            <p:cNvSpPr/>
            <p:nvPr/>
          </p:nvSpPr>
          <p:spPr>
            <a:xfrm>
              <a:off x="221943" y="4592855"/>
              <a:ext cx="11762239" cy="1475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380582" y="4682834"/>
              <a:ext cx="8054834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&lt;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mode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="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Forms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      &lt;forms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</a:rPr>
                <a:t>loginUrl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="~/Account/Index" timeout="2880" /&gt;</a:t>
              </a:r>
            </a:p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&lt;/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&gt;</a:t>
              </a:r>
            </a:p>
            <a:p>
              <a:endParaRPr lang="pt-BR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609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57200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>
                <a:solidFill>
                  <a:schemeClr val="bg2"/>
                </a:solidFill>
              </a:rPr>
              <a:t>Global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544782"/>
            <a:ext cx="11456894" cy="40801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Classe </a:t>
            </a: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App_Start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Entendendo o funcionamento do </a:t>
            </a:r>
            <a:r>
              <a:rPr lang="pt-BR" sz="3200" b="1" dirty="0" err="1">
                <a:solidFill>
                  <a:schemeClr val="bg1"/>
                </a:solidFill>
              </a:rPr>
              <a:t>HandleError</a:t>
            </a:r>
            <a:r>
              <a:rPr lang="pt-BR" sz="3200" b="1" dirty="0">
                <a:solidFill>
                  <a:schemeClr val="bg1"/>
                </a:solidFill>
              </a:rPr>
              <a:t> como global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é iniciado no </a:t>
            </a:r>
            <a:r>
              <a:rPr lang="pt-BR" sz="3200" b="1" dirty="0" err="1">
                <a:solidFill>
                  <a:schemeClr val="bg1"/>
                </a:solidFill>
              </a:rPr>
              <a:t>global.asax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Lançando exceção em uma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customErrors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1200150" lvl="3" indent="-342900"/>
            <a:endParaRPr lang="pt-BR" sz="18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12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687926" y="285515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1"/>
                </a:solidFill>
              </a:rPr>
              <a:t>Custom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Subtítulo 7"/>
          <p:cNvSpPr txBox="1">
            <a:spLocks/>
          </p:cNvSpPr>
          <p:nvPr/>
        </p:nvSpPr>
        <p:spPr>
          <a:xfrm>
            <a:off x="457199" y="1153446"/>
            <a:ext cx="11497235" cy="45546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uma Pasta </a:t>
            </a:r>
            <a:r>
              <a:rPr lang="pt-BR" sz="3200" b="1" dirty="0" err="1">
                <a:solidFill>
                  <a:schemeClr val="bg1"/>
                </a:solidFill>
              </a:rPr>
              <a:t>Infrastructure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 </a:t>
            </a:r>
            <a:r>
              <a:rPr lang="pt-BR" sz="3200" b="1" dirty="0" err="1">
                <a:solidFill>
                  <a:schemeClr val="bg1"/>
                </a:solidFill>
              </a:rPr>
              <a:t>custom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attribute</a:t>
            </a:r>
            <a:r>
              <a:rPr lang="pt-BR" sz="3200" b="1" dirty="0">
                <a:solidFill>
                  <a:schemeClr val="bg1"/>
                </a:solidFill>
              </a:rPr>
              <a:t> chamado </a:t>
            </a:r>
            <a:r>
              <a:rPr lang="pt-BR" sz="3200" b="1" dirty="0" err="1">
                <a:solidFill>
                  <a:schemeClr val="bg1"/>
                </a:solidFill>
              </a:rPr>
              <a:t>LogAttribute.cs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Herdar </a:t>
            </a:r>
            <a:r>
              <a:rPr lang="pt-BR" sz="3200" b="1" dirty="0" err="1">
                <a:solidFill>
                  <a:schemeClr val="bg1"/>
                </a:solidFill>
              </a:rPr>
              <a:t>ActionFilterAttribute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É possível interceptar a requisição antes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depois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antes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depois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Aplicar o novo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55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30155" y="254451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7200" dirty="0" err="1">
                <a:solidFill>
                  <a:schemeClr val="bg1"/>
                </a:solidFill>
              </a:rPr>
              <a:t>Views</a:t>
            </a:r>
            <a:endParaRPr lang="es-ES_tradnl" sz="720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6487459" y="429480"/>
            <a:ext cx="5298141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Sintaxe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Razor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HTML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Custom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LayoutView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Partial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Segurança nas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800" b="1" dirty="0">
                <a:solidFill>
                  <a:srgbClr val="1566BF"/>
                </a:solidFill>
              </a:rPr>
              <a:t>Evitar XSS &amp; CSRF (Cross Site </a:t>
            </a:r>
            <a:r>
              <a:rPr lang="pt-BR" sz="2800" b="1" dirty="0" err="1">
                <a:solidFill>
                  <a:srgbClr val="1566BF"/>
                </a:solidFill>
              </a:rPr>
              <a:t>Scripting</a:t>
            </a:r>
            <a:r>
              <a:rPr lang="pt-BR" sz="2800" b="1" dirty="0">
                <a:solidFill>
                  <a:srgbClr val="1566BF"/>
                </a:solidFill>
              </a:rPr>
              <a:t> / Cross Site </a:t>
            </a:r>
            <a:r>
              <a:rPr lang="pt-BR" sz="2800" b="1" dirty="0" err="1">
                <a:solidFill>
                  <a:srgbClr val="1566BF"/>
                </a:solidFill>
              </a:rPr>
              <a:t>Request</a:t>
            </a:r>
            <a:r>
              <a:rPr lang="pt-BR" sz="2800" b="1" dirty="0">
                <a:solidFill>
                  <a:srgbClr val="1566BF"/>
                </a:solidFill>
              </a:rPr>
              <a:t> </a:t>
            </a:r>
            <a:r>
              <a:rPr lang="pt-BR" sz="2800" b="1" dirty="0" err="1">
                <a:solidFill>
                  <a:srgbClr val="1566BF"/>
                </a:solidFill>
              </a:rPr>
              <a:t>Forgery</a:t>
            </a:r>
            <a:r>
              <a:rPr lang="pt-BR" sz="2800" b="1" dirty="0">
                <a:solidFill>
                  <a:srgbClr val="1566B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9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676400"/>
            <a:ext cx="12192000" cy="38238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aphicFrame>
        <p:nvGraphicFramePr>
          <p:cNvPr id="57" name="Espaço Reservado para Conteú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957092"/>
              </p:ext>
            </p:extLst>
          </p:nvPr>
        </p:nvGraphicFramePr>
        <p:xfrm>
          <a:off x="1338783" y="924587"/>
          <a:ext cx="9355705" cy="517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795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83754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Tipadas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336177" y="981635"/>
            <a:ext cx="11456894" cy="3396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 </a:t>
            </a:r>
            <a:r>
              <a:rPr lang="pt-BR" sz="3600" b="1" dirty="0" err="1">
                <a:solidFill>
                  <a:schemeClr val="tx2"/>
                </a:solidFill>
              </a:rPr>
              <a:t>controller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CriticaController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 Critica e Restaurante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a classe de repositório </a:t>
            </a:r>
            <a:r>
              <a:rPr lang="pt-BR" sz="3600" b="1" dirty="0" err="1">
                <a:solidFill>
                  <a:schemeClr val="tx2"/>
                </a:solidFill>
              </a:rPr>
              <a:t>AvaliadorGastronomicoContextDB</a:t>
            </a:r>
            <a:r>
              <a:rPr lang="pt-BR" sz="3600" b="1" dirty="0">
                <a:solidFill>
                  <a:schemeClr val="tx2"/>
                </a:solidFill>
              </a:rPr>
              <a:t> e adicionar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de Lista baseada no </a:t>
            </a:r>
            <a:r>
              <a:rPr lang="pt-BR" sz="3600" b="1" dirty="0" err="1">
                <a:solidFill>
                  <a:schemeClr val="tx2"/>
                </a:solidFill>
              </a:rPr>
              <a:t>model</a:t>
            </a:r>
            <a:r>
              <a:rPr lang="pt-BR" sz="3600" b="1" dirty="0">
                <a:solidFill>
                  <a:schemeClr val="tx2"/>
                </a:solidFill>
              </a:rPr>
              <a:t> Critica para listagem das Críticas</a:t>
            </a:r>
          </a:p>
        </p:txBody>
      </p:sp>
    </p:spTree>
    <p:extLst>
      <p:ext uri="{BB962C8B-B14F-4D97-AF65-F5344CB8AC3E}">
        <p14:creationId xmlns:p14="http://schemas.microsoft.com/office/powerpoint/2010/main" val="4166022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5" y="1733050"/>
            <a:ext cx="2648643" cy="26486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23073" y="330241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2400" dirty="0" err="1">
                <a:solidFill>
                  <a:schemeClr val="bg2"/>
                </a:solidFill>
              </a:rPr>
              <a:t>Apresentação</a:t>
            </a:r>
            <a:r>
              <a:rPr lang="es-ES_tradnl" sz="2400" dirty="0">
                <a:solidFill>
                  <a:schemeClr val="bg2"/>
                </a:solidFill>
              </a:rPr>
              <a:t> </a:t>
            </a:r>
            <a:r>
              <a:rPr lang="es-ES_tradnl" sz="2400" dirty="0" err="1">
                <a:solidFill>
                  <a:schemeClr val="bg2"/>
                </a:solidFill>
              </a:rPr>
              <a:t>Pessoal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3692" y="710819"/>
            <a:ext cx="60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Calibri"/>
                <a:cs typeface="Calibri"/>
              </a:rPr>
              <a:t>Perfil Profissional</a:t>
            </a:r>
            <a:endParaRPr lang="en-US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8820" y="1598707"/>
            <a:ext cx="45943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Raphael Carubbi Neto – </a:t>
            </a:r>
            <a:r>
              <a:rPr lang="en-US" sz="2000" b="1" dirty="0" err="1">
                <a:solidFill>
                  <a:srgbClr val="0E4582"/>
                </a:solidFill>
                <a:latin typeface="Calibri"/>
                <a:cs typeface="Calibri"/>
              </a:rPr>
              <a:t>Consultor</a:t>
            </a:r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 de TI</a:t>
            </a:r>
          </a:p>
          <a:p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Atuou como Desenvolvedor, Arquiteto de Soluções e Líder Técnico. Possui 11 </a:t>
            </a:r>
            <a:r>
              <a:rPr lang="pt-BR" sz="1400" dirty="0" smtClean="0">
                <a:solidFill>
                  <a:srgbClr val="0E4582"/>
                </a:solidFill>
                <a:latin typeface="Calibri"/>
                <a:cs typeface="Calibri"/>
              </a:rPr>
              <a:t>anos 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de experiência em desenvolvimento na plataforma </a:t>
            </a:r>
            <a:r>
              <a:rPr lang="pt-BR" sz="1400" dirty="0" err="1">
                <a:solidFill>
                  <a:srgbClr val="0E4582"/>
                </a:solidFill>
                <a:latin typeface="Calibri"/>
                <a:cs typeface="Calibri"/>
              </a:rPr>
              <a:t>.net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 e tecnologias relacionadas;</a:t>
            </a: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  <a:p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Formação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> </a:t>
            </a:r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Academica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/>
            </a:r>
            <a:b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</a:br>
            <a:r>
              <a:rPr lang="en-US" sz="1400" dirty="0" err="1">
                <a:solidFill>
                  <a:srgbClr val="0E4582"/>
                </a:solidFill>
                <a:cs typeface="Calibri"/>
              </a:rPr>
              <a:t>Universidade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Mogi das Cruzes  –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Tecnologia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em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Desenvolvimento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Sistemas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solidFill>
                  <a:srgbClr val="0E4582"/>
                </a:solidFill>
                <a:cs typeface="Calibri"/>
              </a:rPr>
              <a:t>Universidade São Judas Tadeu – Bacharelado em Educação Física</a:t>
            </a:r>
          </a:p>
          <a:p>
            <a:endParaRPr lang="pt-BR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hlinkClick r:id="rId3"/>
              </a:rPr>
              <a:t>https://mcp.microsoft.com/Anonymous//Transcript/Validate</a:t>
            </a:r>
            <a:endParaRPr lang="pt-BR" sz="1400" dirty="0"/>
          </a:p>
          <a:p>
            <a:r>
              <a:rPr lang="pt-BR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Transcript</a:t>
            </a:r>
            <a:r>
              <a:rPr lang="pt-BR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ID: 976609</a:t>
            </a: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Access Code: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raphaelcarubbi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400" dirty="0">
                <a:hlinkClick r:id="rId4"/>
              </a:rPr>
              <a:t>http://github.com/rcarubbi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</p:txBody>
      </p:sp>
      <p:sp>
        <p:nvSpPr>
          <p:cNvPr id="29" name="Obdĺžnik 58"/>
          <p:cNvSpPr/>
          <p:nvPr/>
        </p:nvSpPr>
        <p:spPr>
          <a:xfrm>
            <a:off x="1825845" y="4132644"/>
            <a:ext cx="1094001" cy="253999"/>
          </a:xfrm>
          <a:prstGeom prst="rect">
            <a:avLst/>
          </a:prstGeom>
          <a:solidFill>
            <a:srgbClr val="FC6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t"/>
          <a:lstStyle/>
          <a:p>
            <a:pPr algn="ctr"/>
            <a:r>
              <a:rPr lang="pt-BR" sz="1000" dirty="0"/>
              <a:t>Consultor de  TI</a:t>
            </a:r>
            <a:endParaRPr lang="en-US" sz="1000" dirty="0"/>
          </a:p>
        </p:txBody>
      </p:sp>
      <p:sp>
        <p:nvSpPr>
          <p:cNvPr id="30" name="Content Placeholder 6"/>
          <p:cNvSpPr txBox="1">
            <a:spLocks/>
          </p:cNvSpPr>
          <p:nvPr/>
        </p:nvSpPr>
        <p:spPr>
          <a:xfrm>
            <a:off x="1743316" y="4403736"/>
            <a:ext cx="2700000" cy="15747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942720" algn="l"/>
              </a:tabLst>
            </a:pPr>
            <a:r>
              <a:rPr lang="pt-BR" sz="1100" b="1" dirty="0">
                <a:solidFill>
                  <a:srgbClr val="0E4582"/>
                </a:solidFill>
              </a:rPr>
              <a:t>Raphael Carubbi Neto – Consultor de TI</a:t>
            </a:r>
            <a:endParaRPr lang="en-US" sz="1100" b="1" dirty="0">
              <a:solidFill>
                <a:srgbClr val="0E4582"/>
              </a:solidFill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Arquiteto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Soluções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tecnologias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Microsoft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794300" y="5341980"/>
            <a:ext cx="2556624" cy="0"/>
          </a:xfrm>
          <a:prstGeom prst="line">
            <a:avLst/>
          </a:prstGeom>
          <a:ln w="12700" cmpd="sng">
            <a:solidFill>
              <a:srgbClr val="FC66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6DFEEB-F85D-734F-9AE3-D46D15E99E03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5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91898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DEMO Ataques XSS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546061"/>
            <a:ext cx="11604812" cy="40096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Alterar </a:t>
            </a:r>
            <a:r>
              <a:rPr lang="pt-BR" sz="3600" b="1" dirty="0" err="1">
                <a:solidFill>
                  <a:schemeClr val="bg1"/>
                </a:solidFill>
              </a:rPr>
              <a:t>body</a:t>
            </a:r>
            <a:r>
              <a:rPr lang="pt-BR" sz="3600" b="1" dirty="0">
                <a:solidFill>
                  <a:schemeClr val="bg1"/>
                </a:solidFill>
              </a:rPr>
              <a:t> de um </a:t>
            </a:r>
            <a:r>
              <a:rPr lang="pt-BR" sz="3600" b="1" dirty="0" err="1">
                <a:solidFill>
                  <a:schemeClr val="bg1"/>
                </a:solidFill>
              </a:rPr>
              <a:t>review</a:t>
            </a:r>
            <a:r>
              <a:rPr lang="pt-BR" sz="3600" b="1" dirty="0">
                <a:solidFill>
                  <a:schemeClr val="bg1"/>
                </a:solidFill>
              </a:rPr>
              <a:t> para um script </a:t>
            </a:r>
            <a:r>
              <a:rPr lang="pt-BR" sz="3600" b="1" dirty="0" err="1">
                <a:solidFill>
                  <a:schemeClr val="bg1"/>
                </a:solidFill>
              </a:rPr>
              <a:t>JavaScript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Exibir com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view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Por padrão os </a:t>
            </a:r>
            <a:r>
              <a:rPr lang="pt-BR" sz="3600" b="1" dirty="0" err="1">
                <a:solidFill>
                  <a:schemeClr val="bg1"/>
                </a:solidFill>
              </a:rPr>
              <a:t>models</a:t>
            </a:r>
            <a:r>
              <a:rPr lang="pt-BR" sz="3600" b="1" dirty="0">
                <a:solidFill>
                  <a:schemeClr val="bg1"/>
                </a:solidFill>
              </a:rPr>
              <a:t> passam por </a:t>
            </a:r>
            <a:r>
              <a:rPr lang="pt-BR" sz="3600" b="1" dirty="0" err="1">
                <a:solidFill>
                  <a:schemeClr val="bg1"/>
                </a:solidFill>
              </a:rPr>
              <a:t>HTMLEncode</a:t>
            </a:r>
            <a:r>
              <a:rPr lang="pt-BR" sz="3600" b="1" dirty="0">
                <a:solidFill>
                  <a:schemeClr val="bg1"/>
                </a:solidFill>
              </a:rPr>
              <a:t> antes de serem </a:t>
            </a:r>
            <a:r>
              <a:rPr lang="pt-BR" sz="3600" b="1" dirty="0" err="1">
                <a:solidFill>
                  <a:schemeClr val="bg1"/>
                </a:solidFill>
              </a:rPr>
              <a:t>renderizados</a:t>
            </a:r>
            <a:r>
              <a:rPr lang="pt-BR" sz="3600" b="1" dirty="0">
                <a:solidFill>
                  <a:schemeClr val="bg1"/>
                </a:solidFill>
              </a:rPr>
              <a:t>;</a:t>
            </a: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Deve-se tomar cuidado ao usar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942935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E4582"/>
                </a:solidFill>
              </a:rPr>
              <a:t>Sintaxe </a:t>
            </a:r>
            <a:r>
              <a:rPr lang="pt-BR" sz="3600" b="1" dirty="0" err="1">
                <a:solidFill>
                  <a:srgbClr val="0E4582"/>
                </a:solidFill>
              </a:rPr>
              <a:t>Razor</a:t>
            </a:r>
            <a:r>
              <a:rPr lang="pt-BR" sz="3600" b="1" dirty="0">
                <a:solidFill>
                  <a:srgbClr val="0E4582"/>
                </a:solidFill>
              </a:rPr>
              <a:t> – Expressões Explícitas</a:t>
            </a:r>
            <a:endParaRPr lang="pt-BR" b="1" dirty="0">
              <a:solidFill>
                <a:srgbClr val="0E458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2112818"/>
            <a:ext cx="11134165" cy="2542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@(</a:t>
            </a:r>
            <a:r>
              <a:rPr lang="pt-BR" sz="4000" b="1" dirty="0" err="1">
                <a:solidFill>
                  <a:schemeClr val="bg1"/>
                </a:solidFill>
              </a:rPr>
              <a:t>model.Rating</a:t>
            </a:r>
            <a:r>
              <a:rPr lang="pt-BR" sz="4000" b="1" dirty="0">
                <a:solidFill>
                  <a:schemeClr val="bg1"/>
                </a:solidFill>
              </a:rPr>
              <a:t> / 10.0) Dividindo </a:t>
            </a:r>
            <a:r>
              <a:rPr lang="pt-BR" sz="4000" b="1" dirty="0" smtClean="0">
                <a:solidFill>
                  <a:schemeClr val="bg1"/>
                </a:solidFill>
              </a:rPr>
              <a:t>a nota </a:t>
            </a:r>
            <a:r>
              <a:rPr lang="pt-BR" sz="4000" b="1" dirty="0" smtClean="0">
                <a:solidFill>
                  <a:schemeClr val="bg1"/>
                </a:solidFill>
              </a:rPr>
              <a:t>por </a:t>
            </a:r>
            <a:r>
              <a:rPr lang="pt-BR" sz="4000" b="1" dirty="0">
                <a:solidFill>
                  <a:schemeClr val="bg1"/>
                </a:solidFill>
              </a:rPr>
              <a:t>10;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Literais antecedendo @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 err="1">
                <a:solidFill>
                  <a:schemeClr val="bg1"/>
                </a:solidFill>
              </a:rPr>
              <a:t>Renderizando</a:t>
            </a:r>
            <a:r>
              <a:rPr lang="pt-BR" sz="4000" b="1" dirty="0">
                <a:solidFill>
                  <a:schemeClr val="bg1"/>
                </a:solidFill>
              </a:rPr>
              <a:t> a literal @ </a:t>
            </a:r>
          </a:p>
          <a:p>
            <a:pPr marL="0" indent="0">
              <a:spcBef>
                <a:spcPts val="0"/>
              </a:spcBef>
              <a:spcAft>
                <a:spcPts val="3000"/>
              </a:spcAft>
              <a:buNone/>
            </a:pPr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05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3949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Sintaxe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– </a:t>
            </a:r>
            <a:r>
              <a:rPr lang="pt-BR" sz="3600" b="1" dirty="0" err="1">
                <a:solidFill>
                  <a:schemeClr val="bg2"/>
                </a:solidFill>
              </a:rPr>
              <a:t>Code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Blocks</a:t>
            </a:r>
            <a:r>
              <a:rPr lang="pt-BR" sz="3600" b="1" dirty="0">
                <a:solidFill>
                  <a:schemeClr val="bg2"/>
                </a:solidFill>
              </a:rPr>
              <a:t>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200" y="1183891"/>
            <a:ext cx="11403106" cy="31047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Dentro de blocos @{ } pode-se escrever instruções C#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Variáveis criadas dentro do escopo de um </a:t>
            </a:r>
            <a:r>
              <a:rPr lang="pt-BR" sz="3600" b="1" dirty="0" err="1">
                <a:solidFill>
                  <a:schemeClr val="tx2"/>
                </a:solidFill>
              </a:rPr>
              <a:t>Code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são visíveis em toda 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Demo: Alterando a tabela de </a:t>
            </a:r>
            <a:r>
              <a:rPr lang="pt-BR" sz="3600" b="1" dirty="0" err="1">
                <a:solidFill>
                  <a:schemeClr val="tx2"/>
                </a:solidFill>
              </a:rPr>
              <a:t>reviews</a:t>
            </a:r>
            <a:r>
              <a:rPr lang="pt-BR" sz="3600" b="1" dirty="0">
                <a:solidFill>
                  <a:schemeClr val="tx2"/>
                </a:solidFill>
              </a:rPr>
              <a:t> para </a:t>
            </a:r>
            <a:r>
              <a:rPr lang="pt-BR" sz="3600" b="1" dirty="0" err="1">
                <a:solidFill>
                  <a:schemeClr val="tx2"/>
                </a:solidFill>
              </a:rPr>
              <a:t>div’s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Transição explícita do modo C# para o modo texto </a:t>
            </a:r>
            <a:r>
              <a:rPr lang="pt-BR" sz="3600" b="1" dirty="0" err="1">
                <a:solidFill>
                  <a:schemeClr val="tx2"/>
                </a:solidFill>
              </a:rPr>
              <a:t>tag</a:t>
            </a:r>
            <a:r>
              <a:rPr lang="pt-BR" sz="3600" b="1" dirty="0">
                <a:solidFill>
                  <a:schemeClr val="tx2"/>
                </a:solidFill>
              </a:rPr>
              <a:t> &lt;</a:t>
            </a:r>
            <a:r>
              <a:rPr lang="pt-BR" sz="3600" b="1" dirty="0" err="1">
                <a:solidFill>
                  <a:schemeClr val="tx2"/>
                </a:solidFill>
              </a:rPr>
              <a:t>text</a:t>
            </a:r>
            <a:r>
              <a:rPr lang="pt-BR" sz="3600" b="1" dirty="0">
                <a:solidFill>
                  <a:schemeClr val="tx2"/>
                </a:solidFill>
              </a:rPr>
              <a:t>&gt; e @: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267200" y="-886691"/>
            <a:ext cx="7792778" cy="7792778"/>
            <a:chOff x="5049578" y="-886691"/>
            <a:chExt cx="7010400" cy="701040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578" y="-886691"/>
              <a:ext cx="6858000" cy="6858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636" y="3623367"/>
              <a:ext cx="2500342" cy="2500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394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6273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43143" y="1149527"/>
            <a:ext cx="11457504" cy="47386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é a “Master Page” para o </a:t>
            </a:r>
            <a:r>
              <a:rPr lang="pt-BR" sz="3600" b="1" dirty="0" err="1">
                <a:solidFill>
                  <a:schemeClr val="bg1"/>
                </a:solidFill>
              </a:rPr>
              <a:t>razor</a:t>
            </a:r>
            <a:endParaRPr lang="pt-BR" sz="3600" b="1" dirty="0">
              <a:solidFill>
                <a:schemeClr val="bg1"/>
              </a:solidFill>
            </a:endParaRP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Utiliza os métodos </a:t>
            </a:r>
            <a:r>
              <a:rPr lang="pt-BR" sz="3600" b="1" dirty="0" err="1">
                <a:solidFill>
                  <a:schemeClr val="bg1"/>
                </a:solidFill>
              </a:rPr>
              <a:t>RenderBody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RenderSection</a:t>
            </a:r>
            <a:r>
              <a:rPr lang="pt-BR" sz="3600" b="1" dirty="0">
                <a:solidFill>
                  <a:schemeClr val="bg1"/>
                </a:solidFill>
              </a:rPr>
              <a:t> para especificar áreas de conteúdo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 err="1">
                <a:solidFill>
                  <a:schemeClr val="bg1"/>
                </a:solidFill>
              </a:rPr>
              <a:t>LayoutViews</a:t>
            </a:r>
            <a:r>
              <a:rPr lang="pt-BR" sz="3600" b="1" dirty="0">
                <a:solidFill>
                  <a:schemeClr val="bg1"/>
                </a:solidFill>
              </a:rPr>
              <a:t> costumam ser criadas na pasta </a:t>
            </a:r>
            <a:r>
              <a:rPr lang="pt-BR" sz="3600" b="1" dirty="0" err="1">
                <a:solidFill>
                  <a:schemeClr val="bg1"/>
                </a:solidFill>
              </a:rPr>
              <a:t>Shared</a:t>
            </a:r>
            <a:r>
              <a:rPr lang="pt-BR" sz="3600" b="1" dirty="0">
                <a:solidFill>
                  <a:schemeClr val="bg1"/>
                </a:solidFill>
              </a:rPr>
              <a:t> pois são utilizadas entre múltiplos </a:t>
            </a:r>
            <a:r>
              <a:rPr lang="pt-BR" sz="3600" b="1" dirty="0" err="1">
                <a:solidFill>
                  <a:schemeClr val="bg1"/>
                </a:solidFill>
              </a:rPr>
              <a:t>controllers</a:t>
            </a:r>
            <a:r>
              <a:rPr lang="pt-BR" sz="3600" b="1" dirty="0">
                <a:solidFill>
                  <a:schemeClr val="bg1"/>
                </a:solidFill>
              </a:rPr>
              <a:t> pela aplicação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_</a:t>
            </a:r>
            <a:r>
              <a:rPr lang="pt-BR" sz="3600" b="1" dirty="0" err="1">
                <a:solidFill>
                  <a:schemeClr val="bg1"/>
                </a:solidFill>
              </a:rPr>
              <a:t>Layout.cshtml</a:t>
            </a:r>
            <a:r>
              <a:rPr lang="pt-BR" sz="3600" b="1" dirty="0">
                <a:solidFill>
                  <a:schemeClr val="bg1"/>
                </a:solidFill>
              </a:rPr>
              <a:t> é 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padrão definida para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no arquivo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88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41245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_</a:t>
            </a:r>
            <a:r>
              <a:rPr lang="pt-BR" sz="3600" b="1" dirty="0" err="1">
                <a:solidFill>
                  <a:schemeClr val="bg2"/>
                </a:solidFill>
              </a:rPr>
              <a:t>ViewStart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32305" y="1923537"/>
            <a:ext cx="11591975" cy="32442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Define valores padrão para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Arquivos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r>
              <a:rPr lang="pt-BR" sz="3600" b="1" dirty="0">
                <a:solidFill>
                  <a:schemeClr val="bg1"/>
                </a:solidFill>
              </a:rPr>
              <a:t> podem ser definidos em outros níveis da estrutura de pasta das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Afeta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do nível em que ele se encontra;</a:t>
            </a:r>
          </a:p>
        </p:txBody>
      </p:sp>
    </p:spTree>
    <p:extLst>
      <p:ext uri="{BB962C8B-B14F-4D97-AF65-F5344CB8AC3E}">
        <p14:creationId xmlns:p14="http://schemas.microsoft.com/office/powerpoint/2010/main" val="2055124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661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RenderSection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573719"/>
            <a:ext cx="11470341" cy="4217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@</a:t>
            </a:r>
            <a:r>
              <a:rPr lang="pt-BR" sz="3600" b="1" dirty="0" err="1">
                <a:solidFill>
                  <a:schemeClr val="tx2"/>
                </a:solidFill>
              </a:rPr>
              <a:t>RenderSection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err="1">
                <a:solidFill>
                  <a:schemeClr val="tx2"/>
                </a:solidFill>
              </a:rPr>
              <a:t>Renderiza</a:t>
            </a:r>
            <a:r>
              <a:rPr lang="pt-BR" sz="3600" b="1" dirty="0">
                <a:solidFill>
                  <a:schemeClr val="tx2"/>
                </a:solidFill>
              </a:rPr>
              <a:t> um conteúdo definido em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endParaRPr lang="pt-BR" sz="3600" b="1" dirty="0" smtClean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smtClean="0">
                <a:solidFill>
                  <a:schemeClr val="tx2"/>
                </a:solidFill>
              </a:rPr>
              <a:t>Primeiro </a:t>
            </a:r>
            <a:r>
              <a:rPr lang="pt-BR" sz="3600" b="1" dirty="0">
                <a:solidFill>
                  <a:schemeClr val="tx2"/>
                </a:solidFill>
              </a:rPr>
              <a:t>parâmetro – Nome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Segundo </a:t>
            </a:r>
            <a:r>
              <a:rPr lang="pt-BR" sz="3600" b="1" dirty="0" err="1">
                <a:solidFill>
                  <a:schemeClr val="tx2"/>
                </a:solidFill>
              </a:rPr>
              <a:t>parêmtro</a:t>
            </a:r>
            <a:r>
              <a:rPr lang="pt-BR" sz="3600" b="1" dirty="0">
                <a:solidFill>
                  <a:schemeClr val="tx2"/>
                </a:solidFill>
              </a:rPr>
              <a:t> – Booleano indicando a obrigatoriedade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spcAft>
                <a:spcPts val="2400"/>
              </a:spcAft>
              <a:buFont typeface="Arial"/>
              <a:buNone/>
            </a:pPr>
            <a:endParaRPr lang="pt-BR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55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64" y="-110836"/>
            <a:ext cx="6858000" cy="6858000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HTML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457200" y="1368749"/>
            <a:ext cx="11376212" cy="43808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Html</a:t>
            </a:r>
            <a:r>
              <a:rPr lang="pt-BR" sz="3400" b="1" dirty="0">
                <a:solidFill>
                  <a:schemeClr val="tx2"/>
                </a:solidFill>
              </a:rPr>
              <a:t> é uma propriedade da classe base </a:t>
            </a:r>
            <a:r>
              <a:rPr lang="pt-BR" sz="3400" b="1" dirty="0" err="1">
                <a:solidFill>
                  <a:schemeClr val="tx2"/>
                </a:solidFill>
              </a:rPr>
              <a:t>ViewPage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ActionLink</a:t>
            </a:r>
            <a:r>
              <a:rPr lang="pt-BR" sz="3400" b="1" dirty="0">
                <a:solidFill>
                  <a:schemeClr val="tx2"/>
                </a:solidFill>
              </a:rPr>
              <a:t> gera uma </a:t>
            </a:r>
            <a:r>
              <a:rPr lang="pt-BR" sz="3400" b="1" dirty="0" err="1">
                <a:solidFill>
                  <a:schemeClr val="tx2"/>
                </a:solidFill>
              </a:rPr>
              <a:t>tag</a:t>
            </a:r>
            <a:r>
              <a:rPr lang="pt-BR" sz="3400" b="1" dirty="0">
                <a:solidFill>
                  <a:schemeClr val="tx2"/>
                </a:solidFill>
              </a:rPr>
              <a:t> A </a:t>
            </a:r>
            <a:r>
              <a:rPr lang="pt-BR" sz="3400" b="1" dirty="0" err="1">
                <a:solidFill>
                  <a:schemeClr val="tx2"/>
                </a:solidFill>
              </a:rPr>
              <a:t>href</a:t>
            </a:r>
            <a:r>
              <a:rPr lang="pt-BR" sz="3400" b="1" dirty="0">
                <a:solidFill>
                  <a:schemeClr val="tx2"/>
                </a:solidFill>
              </a:rPr>
              <a:t> para uma determinada </a:t>
            </a:r>
            <a:r>
              <a:rPr lang="pt-BR" sz="3400" b="1" dirty="0" err="1">
                <a:solidFill>
                  <a:schemeClr val="tx2"/>
                </a:solidFill>
              </a:rPr>
              <a:t>action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>
                <a:solidFill>
                  <a:schemeClr val="tx2"/>
                </a:solidFill>
              </a:rPr>
              <a:t>Criar a </a:t>
            </a:r>
            <a:r>
              <a:rPr lang="pt-BR" sz="3400" b="1" dirty="0" err="1">
                <a:solidFill>
                  <a:schemeClr val="tx2"/>
                </a:solidFill>
              </a:rPr>
              <a:t>view</a:t>
            </a:r>
            <a:r>
              <a:rPr lang="pt-BR" sz="3400" b="1" dirty="0">
                <a:solidFill>
                  <a:schemeClr val="tx2"/>
                </a:solidFill>
              </a:rPr>
              <a:t> Editar por </a:t>
            </a:r>
            <a:r>
              <a:rPr lang="pt-BR" sz="3400" b="1" dirty="0" err="1">
                <a:solidFill>
                  <a:schemeClr val="tx2"/>
                </a:solidFill>
              </a:rPr>
              <a:t>scaffolding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smtClean="0">
                <a:solidFill>
                  <a:schemeClr val="tx2"/>
                </a:solidFill>
              </a:rPr>
              <a:t>e fazer a </a:t>
            </a:r>
            <a:r>
              <a:rPr lang="pt-BR" sz="3400" b="1" dirty="0">
                <a:solidFill>
                  <a:schemeClr val="tx2"/>
                </a:solidFill>
              </a:rPr>
              <a:t>análise do HTML Gerado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Helper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err="1">
                <a:solidFill>
                  <a:schemeClr val="tx2"/>
                </a:solidFill>
              </a:rPr>
              <a:t>EditorFor</a:t>
            </a:r>
            <a:r>
              <a:rPr lang="pt-BR" sz="3400" b="1" dirty="0">
                <a:solidFill>
                  <a:schemeClr val="tx2"/>
                </a:solidFill>
              </a:rPr>
              <a:t> gera </a:t>
            </a:r>
            <a:r>
              <a:rPr lang="pt-BR" sz="3400" b="1" dirty="0" smtClean="0">
                <a:solidFill>
                  <a:schemeClr val="tx2"/>
                </a:solidFill>
              </a:rPr>
              <a:t>as propriedades </a:t>
            </a:r>
            <a:r>
              <a:rPr lang="pt-BR" sz="3400" b="1" dirty="0" err="1" smtClean="0">
                <a:solidFill>
                  <a:schemeClr val="tx2"/>
                </a:solidFill>
              </a:rPr>
              <a:t>html</a:t>
            </a:r>
            <a:r>
              <a:rPr lang="pt-BR" sz="3400" b="1" dirty="0" smtClean="0">
                <a:solidFill>
                  <a:schemeClr val="tx2"/>
                </a:solidFill>
              </a:rPr>
              <a:t> id </a:t>
            </a:r>
            <a:r>
              <a:rPr lang="pt-BR" sz="3400" b="1" dirty="0">
                <a:solidFill>
                  <a:schemeClr val="tx2"/>
                </a:solidFill>
              </a:rPr>
              <a:t>e </a:t>
            </a:r>
            <a:r>
              <a:rPr lang="pt-BR" sz="3400" b="1" dirty="0" err="1">
                <a:solidFill>
                  <a:schemeClr val="tx2"/>
                </a:solidFill>
              </a:rPr>
              <a:t>name</a:t>
            </a:r>
            <a:r>
              <a:rPr lang="pt-BR" sz="3400" b="1" dirty="0">
                <a:solidFill>
                  <a:schemeClr val="tx2"/>
                </a:solidFill>
              </a:rPr>
              <a:t> a partir da propriedade do </a:t>
            </a:r>
            <a:r>
              <a:rPr lang="pt-BR" sz="3400" b="1" dirty="0" err="1">
                <a:solidFill>
                  <a:schemeClr val="tx2"/>
                </a:solidFill>
              </a:rPr>
              <a:t>model</a:t>
            </a:r>
            <a:endParaRPr lang="pt-BR" sz="3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05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039091"/>
            <a:ext cx="12192000" cy="51465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3" y="-748145"/>
            <a:ext cx="8132618" cy="8132618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215154" y="8898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15154" y="1219200"/>
            <a:ext cx="11497234" cy="52712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Remove a complexidade da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encapsulando a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Centraliza a lógica de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Criando o </a:t>
            </a:r>
            <a:r>
              <a:rPr lang="pt-BR" sz="3600" b="1" dirty="0" err="1">
                <a:solidFill>
                  <a:schemeClr val="tx2"/>
                </a:solidFill>
              </a:rPr>
              <a:t>Helper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Image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Inserir o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dos </a:t>
            </a:r>
            <a:r>
              <a:rPr lang="pt-BR" sz="3600" b="1" dirty="0" err="1">
                <a:solidFill>
                  <a:schemeClr val="tx2"/>
                </a:solidFill>
              </a:rPr>
              <a:t>custom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helpers</a:t>
            </a:r>
            <a:r>
              <a:rPr lang="pt-BR" sz="3600" b="1" dirty="0">
                <a:solidFill>
                  <a:schemeClr val="tx2"/>
                </a:solidFill>
              </a:rPr>
              <a:t> como um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default das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através do </a:t>
            </a:r>
            <a:r>
              <a:rPr lang="pt-BR" sz="3600" b="1" dirty="0" err="1">
                <a:solidFill>
                  <a:schemeClr val="tx2"/>
                </a:solidFill>
              </a:rPr>
              <a:t>web.config</a:t>
            </a:r>
            <a:r>
              <a:rPr lang="pt-BR" sz="3600" b="1" dirty="0">
                <a:solidFill>
                  <a:schemeClr val="tx2"/>
                </a:solidFill>
              </a:rPr>
              <a:t> da pasta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– seção </a:t>
            </a:r>
            <a:r>
              <a:rPr lang="pt-BR" sz="3600" b="1" dirty="0" err="1">
                <a:solidFill>
                  <a:schemeClr val="accent3">
                    <a:lumMod val="75000"/>
                  </a:schemeClr>
                </a:solidFill>
              </a:rPr>
              <a:t>system.web.webPages.razor</a:t>
            </a:r>
            <a:endParaRPr lang="pt-BR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9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76518" y="22677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76518" y="1266935"/>
            <a:ext cx="11403105" cy="438083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Por convenção cria-se as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com _ no começo do nome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Refatorar</a:t>
            </a:r>
            <a:r>
              <a:rPr lang="pt-BR" sz="3400" b="1" dirty="0">
                <a:solidFill>
                  <a:schemeClr val="bg1"/>
                </a:solidFill>
              </a:rPr>
              <a:t> a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Criticas/Index e criar a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_Critica 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Exibir com o </a:t>
            </a:r>
            <a:r>
              <a:rPr lang="pt-BR" sz="3400" b="1" dirty="0" err="1">
                <a:solidFill>
                  <a:schemeClr val="bg1"/>
                </a:solidFill>
              </a:rPr>
              <a:t>HTMLHelper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endParaRPr lang="pt-BR" sz="34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na pasta </a:t>
            </a:r>
            <a:r>
              <a:rPr lang="pt-BR" sz="3400" b="1" dirty="0" err="1">
                <a:solidFill>
                  <a:schemeClr val="bg1"/>
                </a:solidFill>
              </a:rPr>
              <a:t>Shared</a:t>
            </a:r>
            <a:r>
              <a:rPr lang="pt-BR" sz="3400" b="1" dirty="0">
                <a:solidFill>
                  <a:schemeClr val="bg1"/>
                </a:solidFill>
              </a:rPr>
              <a:t> podem ser usadas por toda a aplicação</a:t>
            </a:r>
          </a:p>
          <a:p>
            <a:pPr marL="0" indent="0">
              <a:buFont typeface="Arial"/>
              <a:buNone/>
            </a:pPr>
            <a:endParaRPr lang="pt-BR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9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048871"/>
            <a:ext cx="11322424" cy="51176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O </a:t>
            </a:r>
            <a:r>
              <a:rPr lang="pt-BR" sz="3000" b="1" dirty="0" err="1">
                <a:solidFill>
                  <a:schemeClr val="bg1"/>
                </a:solidFill>
              </a:rPr>
              <a:t>html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helper</a:t>
            </a:r>
            <a:r>
              <a:rPr lang="pt-BR" sz="3000" b="1" dirty="0">
                <a:solidFill>
                  <a:schemeClr val="bg1"/>
                </a:solidFill>
              </a:rPr>
              <a:t> pode realizar uma sub requisição a outra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e </a:t>
            </a:r>
            <a:r>
              <a:rPr lang="pt-BR" sz="3000" b="1" dirty="0" err="1">
                <a:solidFill>
                  <a:schemeClr val="bg1"/>
                </a:solidFill>
              </a:rPr>
              <a:t>renderizar</a:t>
            </a:r>
            <a:r>
              <a:rPr lang="pt-BR" sz="3000" b="1" dirty="0">
                <a:solidFill>
                  <a:schemeClr val="bg1"/>
                </a:solidFill>
              </a:rPr>
              <a:t> o </a:t>
            </a:r>
            <a:r>
              <a:rPr lang="pt-BR" sz="3000" b="1" dirty="0" smtClean="0">
                <a:solidFill>
                  <a:schemeClr val="bg1"/>
                </a:solidFill>
              </a:rPr>
              <a:t>resultado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Utilizado quando não se tem o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no </a:t>
            </a:r>
            <a:r>
              <a:rPr lang="pt-BR" sz="3000" b="1" dirty="0" smtClean="0">
                <a:solidFill>
                  <a:schemeClr val="bg1"/>
                </a:solidFill>
              </a:rPr>
              <a:t>escopo da </a:t>
            </a:r>
            <a:r>
              <a:rPr lang="pt-BR" sz="3000" b="1" dirty="0" err="1" smtClean="0">
                <a:solidFill>
                  <a:schemeClr val="bg1"/>
                </a:solidFill>
              </a:rPr>
              <a:t>view</a:t>
            </a:r>
            <a:r>
              <a:rPr lang="pt-BR" sz="3000" b="1" dirty="0" smtClean="0">
                <a:solidFill>
                  <a:schemeClr val="bg1"/>
                </a:solidFill>
              </a:rPr>
              <a:t> </a:t>
            </a:r>
            <a:r>
              <a:rPr lang="pt-BR" sz="3000" b="1" dirty="0">
                <a:solidFill>
                  <a:schemeClr val="bg1"/>
                </a:solidFill>
              </a:rPr>
              <a:t>onde se quer </a:t>
            </a:r>
            <a:r>
              <a:rPr lang="pt-BR" sz="3000" b="1" dirty="0" err="1">
                <a:solidFill>
                  <a:schemeClr val="bg1"/>
                </a:solidFill>
              </a:rPr>
              <a:t>renderizá-lo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Demo: Exibir a melhor crítica na home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Criar um método no </a:t>
            </a:r>
            <a:r>
              <a:rPr lang="pt-BR" sz="3000" b="1" dirty="0" err="1">
                <a:solidFill>
                  <a:schemeClr val="bg1"/>
                </a:solidFill>
              </a:rPr>
              <a:t>controller</a:t>
            </a:r>
            <a:r>
              <a:rPr lang="pt-BR" sz="3000" b="1" dirty="0">
                <a:solidFill>
                  <a:schemeClr val="bg1"/>
                </a:solidFill>
              </a:rPr>
              <a:t> de Criticas que retorna a </a:t>
            </a:r>
            <a:r>
              <a:rPr lang="pt-BR" sz="3000" b="1" dirty="0" err="1">
                <a:solidFill>
                  <a:schemeClr val="bg1"/>
                </a:solidFill>
              </a:rPr>
              <a:t>renderização</a:t>
            </a:r>
            <a:r>
              <a:rPr lang="pt-BR" sz="3000" b="1" dirty="0">
                <a:solidFill>
                  <a:schemeClr val="bg1"/>
                </a:solidFill>
              </a:rPr>
              <a:t> da melhor crítica como uma </a:t>
            </a:r>
            <a:r>
              <a:rPr lang="pt-BR" sz="3000" b="1" dirty="0" err="1">
                <a:solidFill>
                  <a:schemeClr val="bg1"/>
                </a:solidFill>
              </a:rPr>
              <a:t>partialview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Impedir uma requisição direta a esta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através do atributo </a:t>
            </a:r>
            <a:r>
              <a:rPr lang="pt-BR" sz="3000" b="1" dirty="0" err="1">
                <a:solidFill>
                  <a:schemeClr val="bg1"/>
                </a:solidFill>
              </a:rPr>
              <a:t>ChildActionOnly</a:t>
            </a:r>
            <a:endParaRPr lang="pt-BR" sz="3000" b="1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99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Routes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Razor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Views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Models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Ajax e </a:t>
            </a:r>
            <a:r>
              <a:rPr lang="pt-BR" sz="2000" b="1" dirty="0" err="1">
                <a:solidFill>
                  <a:schemeClr val="bg1"/>
                </a:solidFill>
              </a:rPr>
              <a:t>Javascript</a:t>
            </a:r>
            <a:r>
              <a:rPr lang="pt-BR" sz="2000" b="1" dirty="0">
                <a:solidFill>
                  <a:schemeClr val="bg1"/>
                </a:solidFill>
              </a:rPr>
              <a:t>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Segurança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Infraestrutura do Asp.net e 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Injeção de Dependência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Otimização Web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r>
              <a:rPr lang="pt-BR" sz="2000" b="1" dirty="0">
                <a:solidFill>
                  <a:schemeClr val="bg1"/>
                </a:solidFill>
              </a:rPr>
              <a:t> Assíncronos com </a:t>
            </a:r>
            <a:r>
              <a:rPr lang="pt-BR" sz="2000" b="1" dirty="0" err="1">
                <a:solidFill>
                  <a:schemeClr val="bg1"/>
                </a:solidFill>
              </a:rPr>
              <a:t>async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await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Recursos Mobile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OWIN e </a:t>
            </a:r>
            <a:r>
              <a:rPr lang="pt-BR" sz="2000" b="1" dirty="0" err="1">
                <a:solidFill>
                  <a:schemeClr val="bg1"/>
                </a:solidFill>
              </a:rPr>
              <a:t>Katana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Asp.net </a:t>
            </a:r>
            <a:r>
              <a:rPr lang="pt-BR" sz="2000" b="1" dirty="0" err="1">
                <a:solidFill>
                  <a:schemeClr val="bg1"/>
                </a:solidFill>
              </a:rPr>
              <a:t>Identity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r>
              <a:rPr lang="pt-BR" sz="2000" b="1" dirty="0">
                <a:solidFill>
                  <a:schemeClr val="bg1"/>
                </a:solidFill>
              </a:rPr>
              <a:t> 2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SignalR</a:t>
            </a:r>
            <a:endParaRPr lang="pt-BR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70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nas </a:t>
            </a: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210234"/>
            <a:ext cx="5136777" cy="42761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 err="1">
                <a:solidFill>
                  <a:schemeClr val="tx2"/>
                </a:solidFill>
              </a:rPr>
              <a:t>Encoding</a:t>
            </a:r>
            <a:r>
              <a:rPr lang="pt-BR" sz="4000" b="1" dirty="0">
                <a:solidFill>
                  <a:schemeClr val="tx2"/>
                </a:solidFill>
              </a:rPr>
              <a:t/>
            </a:r>
            <a:br>
              <a:rPr lang="pt-BR" sz="4000" b="1" dirty="0">
                <a:solidFill>
                  <a:schemeClr val="tx2"/>
                </a:solidFill>
              </a:rPr>
            </a:br>
            <a:endParaRPr lang="pt-BR" sz="4000" b="1" dirty="0">
              <a:solidFill>
                <a:schemeClr val="tx2"/>
              </a:solidFill>
            </a:endParaRP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Ajuda a evitar ataques XSS (Ataques efetuados através do envio de código </a:t>
            </a:r>
            <a:r>
              <a:rPr lang="pt-BR" sz="2400" dirty="0" err="1">
                <a:solidFill>
                  <a:schemeClr val="tx2"/>
                </a:solidFill>
              </a:rPr>
              <a:t>javascript</a:t>
            </a:r>
            <a:r>
              <a:rPr lang="pt-BR" sz="2400" dirty="0">
                <a:solidFill>
                  <a:schemeClr val="tx2"/>
                </a:solidFill>
              </a:rPr>
              <a:t> através de campos de texto)</a:t>
            </a: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Uma entrada efetuada pelo usuário não codificada pode tornar a aplicação vulnerável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319825" y="1199698"/>
            <a:ext cx="559335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Html.AntiForgeryToken</a:t>
            </a:r>
            <a:endParaRPr lang="pt-BR" sz="40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Ajuda a evitar ataques CSRF</a:t>
            </a: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Requer o atributo </a:t>
            </a:r>
            <a:r>
              <a:rPr lang="pt-BR" sz="2400" dirty="0" err="1">
                <a:solidFill>
                  <a:schemeClr val="bg1"/>
                </a:solidFill>
              </a:rPr>
              <a:t>ValidateAntiForgeryToken</a:t>
            </a:r>
            <a:r>
              <a:rPr lang="pt-BR" sz="2400" dirty="0">
                <a:solidFill>
                  <a:schemeClr val="bg1"/>
                </a:solidFill>
              </a:rPr>
              <a:t> no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Válido apenas em operações via POST</a:t>
            </a:r>
            <a:endParaRPr lang="pt-BR" sz="28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8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Ataque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3036" y="1030617"/>
            <a:ext cx="1079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342900"/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Código malicioso em uma página que se aproveita da autenticação via cookie para tentar atacar outro site</a:t>
            </a: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15676" y="1923452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337367" y="1588207"/>
            <a:ext cx="11652843" cy="3825954"/>
            <a:chOff x="337367" y="1480631"/>
            <a:chExt cx="11652843" cy="3825954"/>
          </a:xfrm>
        </p:grpSpPr>
        <p:pic>
          <p:nvPicPr>
            <p:cNvPr id="1028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78" y="1480631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039" y="2934557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7" y="2271025"/>
              <a:ext cx="2652960" cy="265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/>
            <p:cNvSpPr txBox="1"/>
            <p:nvPr/>
          </p:nvSpPr>
          <p:spPr>
            <a:xfrm>
              <a:off x="2902311" y="2185431"/>
              <a:ext cx="2655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GET ataque.aspx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990327" y="3817102"/>
              <a:ext cx="5325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&lt;</a:t>
              </a:r>
              <a:r>
                <a:rPr lang="pt-BR" b="1" dirty="0" err="1"/>
                <a:t>form</a:t>
              </a:r>
              <a:r>
                <a:rPr lang="pt-BR" b="1" dirty="0"/>
                <a:t> </a:t>
              </a:r>
              <a:r>
                <a:rPr lang="pt-BR" b="1" dirty="0" err="1"/>
                <a:t>action</a:t>
              </a:r>
              <a:r>
                <a:rPr lang="pt-BR" b="1" dirty="0"/>
                <a:t>=“http://domínio.com/EditarPerfil.asp”&gt;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902310" y="4584397"/>
              <a:ext cx="34851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POST EditarPerfil.aspx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9805125" y="3979984"/>
              <a:ext cx="2185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Dominio.com</a:t>
              </a:r>
            </a:p>
          </p:txBody>
        </p:sp>
        <p:sp>
          <p:nvSpPr>
            <p:cNvPr id="4" name="Seta em curva para cima 3"/>
            <p:cNvSpPr/>
            <p:nvPr/>
          </p:nvSpPr>
          <p:spPr>
            <a:xfrm>
              <a:off x="3274508" y="2700991"/>
              <a:ext cx="2865798" cy="776522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 em curva para cima 15"/>
            <p:cNvSpPr/>
            <p:nvPr/>
          </p:nvSpPr>
          <p:spPr>
            <a:xfrm rot="10800000">
              <a:off x="2085424" y="1592540"/>
              <a:ext cx="2865798" cy="675173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 para a direita 7"/>
            <p:cNvSpPr/>
            <p:nvPr/>
          </p:nvSpPr>
          <p:spPr>
            <a:xfrm>
              <a:off x="2990328" y="4241594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548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4953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err="1">
                <a:solidFill>
                  <a:schemeClr val="bg2"/>
                </a:solidFill>
              </a:rPr>
              <a:t>Models</a:t>
            </a:r>
            <a:r>
              <a:rPr lang="pt-BR" sz="3600" b="1" dirty="0">
                <a:solidFill>
                  <a:schemeClr val="bg2"/>
                </a:solidFill>
              </a:rPr>
              <a:t> - Filtrando dados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977343" y="1842246"/>
            <a:ext cx="9578598" cy="33617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Construir </a:t>
            </a:r>
            <a:r>
              <a:rPr lang="pt-BR" sz="3600" b="1" dirty="0"/>
              <a:t>um </a:t>
            </a:r>
            <a:r>
              <a:rPr lang="pt-BR" sz="3600" b="1" dirty="0" err="1"/>
              <a:t>Controller</a:t>
            </a:r>
            <a:r>
              <a:rPr lang="pt-BR" sz="3600" b="1" dirty="0"/>
              <a:t> para os restaurantes</a:t>
            </a:r>
          </a:p>
          <a:p>
            <a:r>
              <a:rPr lang="pt-BR" sz="3600" b="1" dirty="0"/>
              <a:t>Uma </a:t>
            </a:r>
            <a:r>
              <a:rPr lang="pt-BR" sz="3600" b="1" dirty="0" err="1"/>
              <a:t>view</a:t>
            </a:r>
            <a:r>
              <a:rPr lang="pt-BR" sz="3600" b="1" dirty="0"/>
              <a:t> para listar os restaurantes</a:t>
            </a:r>
          </a:p>
          <a:p>
            <a:r>
              <a:rPr lang="pt-BR" sz="3600" b="1" dirty="0"/>
              <a:t>Estratégias para filtrar os restaurantes por UF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421096" y="4182034"/>
            <a:ext cx="8534400" cy="551330"/>
            <a:chOff x="1421096" y="3872753"/>
            <a:chExt cx="8534400" cy="551330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14210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Querystring</a:t>
              </a:r>
              <a:endParaRPr lang="pt-B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43166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POST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7212296" y="3872753"/>
              <a:ext cx="2743200" cy="5513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649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5876365" y="0"/>
            <a:ext cx="6315635" cy="6858000"/>
            <a:chOff x="5876365" y="0"/>
            <a:chExt cx="6315635" cy="6858000"/>
          </a:xfrm>
        </p:grpSpPr>
        <p:sp>
          <p:nvSpPr>
            <p:cNvPr id="4" name="Retângulo 3"/>
            <p:cNvSpPr/>
            <p:nvPr/>
          </p:nvSpPr>
          <p:spPr>
            <a:xfrm>
              <a:off x="5876365" y="0"/>
              <a:ext cx="6315635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6454588" y="1157114"/>
              <a:ext cx="4904993" cy="486152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1" dirty="0">
                  <a:solidFill>
                    <a:schemeClr val="tx2"/>
                  </a:solidFill>
                </a:rPr>
                <a:t>A requisição é enviada com os pares chave/valor do formulário para o </a:t>
              </a:r>
              <a:r>
                <a:rPr lang="pt-BR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b="1" dirty="0">
                  <a:solidFill>
                    <a:schemeClr val="tx2"/>
                  </a:solidFill>
                </a:rPr>
                <a:t> do asp.net </a:t>
              </a:r>
              <a:r>
                <a:rPr lang="pt-BR" b="1" dirty="0" err="1">
                  <a:solidFill>
                    <a:schemeClr val="tx2"/>
                  </a:solidFill>
                </a:rPr>
                <a:t>mvc</a:t>
              </a:r>
              <a:r>
                <a:rPr lang="pt-BR" b="1" dirty="0">
                  <a:solidFill>
                    <a:schemeClr val="tx2"/>
                  </a:solidFill>
                </a:rPr>
                <a:t> que tenta recriar os parâmetros esperados na assinatura da </a:t>
              </a:r>
              <a:r>
                <a:rPr lang="pt-BR" b="1" dirty="0" err="1">
                  <a:solidFill>
                    <a:schemeClr val="tx2"/>
                  </a:solidFill>
                </a:rPr>
                <a:t>action</a:t>
              </a:r>
              <a:r>
                <a:rPr lang="pt-BR" b="1" dirty="0">
                  <a:solidFill>
                    <a:schemeClr val="tx2"/>
                  </a:solidFill>
                </a:rPr>
                <a:t> a partir dos dados enviados.</a:t>
              </a: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199698"/>
            <a:ext cx="11604812" cy="49264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537881" y="1157114"/>
            <a:ext cx="5208496" cy="48615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Para enviar alterações preenchidas em formulários é mais comum e seguro utilizar o método POST.</a:t>
            </a:r>
          </a:p>
        </p:txBody>
      </p:sp>
    </p:spTree>
    <p:extLst>
      <p:ext uri="{BB962C8B-B14F-4D97-AF65-F5344CB8AC3E}">
        <p14:creationId xmlns:p14="http://schemas.microsoft.com/office/powerpoint/2010/main" val="5073010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3792070" y="-5696"/>
            <a:ext cx="4464423" cy="6858000"/>
            <a:chOff x="3792070" y="-5696"/>
            <a:chExt cx="4464423" cy="6858000"/>
          </a:xfrm>
        </p:grpSpPr>
        <p:sp>
          <p:nvSpPr>
            <p:cNvPr id="12" name="Retângulo 11"/>
            <p:cNvSpPr/>
            <p:nvPr/>
          </p:nvSpPr>
          <p:spPr>
            <a:xfrm>
              <a:off x="3792070" y="-5696"/>
              <a:ext cx="4464423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4028324" y="1289940"/>
              <a:ext cx="408604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tx2"/>
                  </a:solidFill>
                </a:rPr>
                <a:t>O </a:t>
              </a:r>
              <a:r>
                <a:rPr lang="pt-BR" sz="2800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sz="2800" b="1" dirty="0">
                  <a:solidFill>
                    <a:schemeClr val="tx2"/>
                  </a:solidFill>
                </a:rPr>
                <a:t> irá mapear o POST do formulário para o parâmetro 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“</a:t>
              </a:r>
              <a:r>
                <a:rPr lang="pt-BR" sz="2800" b="1" dirty="0" err="1" smtClean="0">
                  <a:solidFill>
                    <a:schemeClr val="tx2"/>
                  </a:solidFill>
                </a:rPr>
                <a:t>novaCritica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” </a:t>
              </a:r>
              <a:r>
                <a:rPr lang="pt-BR" sz="2800" b="1" dirty="0">
                  <a:solidFill>
                    <a:schemeClr val="tx2"/>
                  </a:solidFill>
                </a:rPr>
                <a:t>da </a:t>
              </a:r>
              <a:r>
                <a:rPr lang="pt-BR" sz="2800" b="1" dirty="0" err="1">
                  <a:solidFill>
                    <a:schemeClr val="tx2"/>
                  </a:solidFill>
                </a:rPr>
                <a:t>action</a:t>
              </a:r>
              <a:r>
                <a:rPr lang="pt-BR" sz="2800" b="1" dirty="0">
                  <a:solidFill>
                    <a:schemeClr val="tx2"/>
                  </a:solidFill>
                </a:rPr>
                <a:t> 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“Criar” </a:t>
              </a:r>
              <a:r>
                <a:rPr lang="pt-BR" sz="2800" b="1" dirty="0">
                  <a:solidFill>
                    <a:schemeClr val="tx2"/>
                  </a:solidFill>
                </a:rPr>
                <a:t>no </a:t>
              </a:r>
              <a:r>
                <a:rPr lang="pt-BR" sz="2800" b="1" dirty="0" err="1">
                  <a:solidFill>
                    <a:schemeClr val="tx2"/>
                  </a:solidFill>
                </a:rPr>
                <a:t>controller</a:t>
              </a:r>
              <a:r>
                <a:rPr lang="pt-BR" sz="2800" b="1" dirty="0">
                  <a:solidFill>
                    <a:schemeClr val="tx2"/>
                  </a:solidFill>
                </a:rPr>
                <a:t> Critica através da ligação </a:t>
              </a:r>
            </a:p>
            <a:p>
              <a:r>
                <a:rPr lang="pt-BR" sz="2400" dirty="0">
                  <a:solidFill>
                    <a:srgbClr val="FF7900"/>
                  </a:solidFill>
                </a:rPr>
                <a:t>(nome do input -&gt; nome da propriedade)</a:t>
              </a: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26325" y="175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7" name="Espaço Reservado para Conteúdo 1"/>
          <p:cNvSpPr txBox="1">
            <a:spLocks/>
          </p:cNvSpPr>
          <p:nvPr/>
        </p:nvSpPr>
        <p:spPr>
          <a:xfrm>
            <a:off x="443143" y="1196789"/>
            <a:ext cx="3443057" cy="47064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Demo: 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Criar um link no nome do restaurante para ver os detalhes 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FF7900"/>
                </a:solidFill>
              </a:rPr>
              <a:t>(endereço e link para nova crítica)</a:t>
            </a:r>
            <a:endParaRPr lang="pt-BR" dirty="0">
              <a:solidFill>
                <a:srgbClr val="FF7900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379377" y="1289940"/>
            <a:ext cx="3543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Irá mapear também o parâmetro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com o parâmetro da </a:t>
            </a:r>
            <a:r>
              <a:rPr lang="pt-BR" sz="3200" b="1" dirty="0" err="1">
                <a:solidFill>
                  <a:schemeClr val="tx2"/>
                </a:solidFill>
              </a:rPr>
              <a:t>querystring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pelo nome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60324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5496399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FF7900"/>
                </a:solidFill>
              </a:rPr>
              <a:t>Validação com </a:t>
            </a:r>
            <a:r>
              <a:rPr lang="pt-BR" sz="3600" b="1" dirty="0" err="1">
                <a:solidFill>
                  <a:srgbClr val="FF7900"/>
                </a:solidFill>
              </a:rPr>
              <a:t>Annotations</a:t>
            </a:r>
            <a:endParaRPr lang="pt-BR" b="1" dirty="0">
              <a:solidFill>
                <a:srgbClr val="FF7900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548718" y="1198954"/>
            <a:ext cx="515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E4582"/>
                </a:solidFill>
              </a:rPr>
              <a:t>A Validação pode ser configurada para ser executada no </a:t>
            </a:r>
            <a:r>
              <a:rPr lang="pt-BR" sz="3200" dirty="0" err="1">
                <a:solidFill>
                  <a:srgbClr val="0E4582"/>
                </a:solidFill>
              </a:rPr>
              <a:t>client</a:t>
            </a:r>
            <a:r>
              <a:rPr lang="pt-BR" sz="3200" dirty="0">
                <a:solidFill>
                  <a:srgbClr val="0E4582"/>
                </a:solidFill>
              </a:rPr>
              <a:t> ou no server pela chave </a:t>
            </a:r>
            <a:r>
              <a:rPr lang="pt-BR" sz="3200" dirty="0" err="1">
                <a:solidFill>
                  <a:srgbClr val="0E4582"/>
                </a:solidFill>
              </a:rPr>
              <a:t>ClientValidationEnabled</a:t>
            </a:r>
            <a:r>
              <a:rPr lang="pt-BR" sz="3200" dirty="0">
                <a:solidFill>
                  <a:srgbClr val="0E4582"/>
                </a:solidFill>
              </a:rPr>
              <a:t> no </a:t>
            </a:r>
            <a:r>
              <a:rPr lang="pt-BR" sz="3200" dirty="0" err="1">
                <a:solidFill>
                  <a:srgbClr val="0E4582"/>
                </a:solidFill>
              </a:rPr>
              <a:t>web.config</a:t>
            </a:r>
            <a:endParaRPr lang="pt-BR" sz="3200" dirty="0">
              <a:solidFill>
                <a:srgbClr val="0E45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E4582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57199" y="1198954"/>
            <a:ext cx="5257801" cy="4664270"/>
            <a:chOff x="457199" y="1198954"/>
            <a:chExt cx="5257801" cy="4664270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457199" y="1198954"/>
              <a:ext cx="5257801" cy="28743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600" dirty="0" err="1">
                  <a:solidFill>
                    <a:schemeClr val="bg1"/>
                  </a:solidFill>
                </a:rPr>
                <a:t>Annotations</a:t>
              </a:r>
              <a:r>
                <a:rPr lang="pt-BR" sz="3600" dirty="0">
                  <a:solidFill>
                    <a:schemeClr val="bg1"/>
                  </a:solidFill>
                </a:rPr>
                <a:t> são </a:t>
              </a:r>
              <a:r>
                <a:rPr lang="pt-BR" sz="3600" dirty="0" err="1">
                  <a:solidFill>
                    <a:schemeClr val="bg1"/>
                  </a:solidFill>
                </a:rPr>
                <a:t>CustomAttributes</a:t>
              </a:r>
              <a:r>
                <a:rPr lang="pt-BR" sz="3600" dirty="0">
                  <a:solidFill>
                    <a:schemeClr val="bg1"/>
                  </a:solidFill>
                </a:rPr>
                <a:t> utilizados pelo MVC para construir a validação automática dos campos: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" name="Retângulo de cantos arredondados 2"/>
            <p:cNvSpPr/>
            <p:nvPr/>
          </p:nvSpPr>
          <p:spPr>
            <a:xfrm>
              <a:off x="1075764" y="4336261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FF7900"/>
                  </a:solidFill>
                </a:rPr>
                <a:t>Required</a:t>
              </a:r>
              <a:r>
                <a:rPr lang="pt-BR" sz="2000" b="1" dirty="0">
                  <a:solidFill>
                    <a:srgbClr val="FF7900"/>
                  </a:solidFill>
                </a:rPr>
                <a:t> 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(Campo Obrigatório)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1075764" y="5231212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Range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(Intervalo)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6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63543"/>
            <a:ext cx="10464086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Validações Customizadas </a:t>
            </a:r>
          </a:p>
          <a:p>
            <a:pPr>
              <a:lnSpc>
                <a:spcPct val="80000"/>
              </a:lnSpc>
            </a:pPr>
            <a:r>
              <a:rPr lang="pt-BR" sz="2800" dirty="0">
                <a:solidFill>
                  <a:schemeClr val="bg2"/>
                </a:solidFill>
              </a:rPr>
              <a:t>(Server </a:t>
            </a:r>
            <a:r>
              <a:rPr lang="pt-BR" sz="2800" dirty="0" err="1">
                <a:solidFill>
                  <a:schemeClr val="bg2"/>
                </a:solidFill>
              </a:rPr>
              <a:t>Side</a:t>
            </a:r>
            <a:r>
              <a:rPr lang="pt-BR" sz="2800" dirty="0">
                <a:solidFill>
                  <a:schemeClr val="bg2"/>
                </a:solidFill>
              </a:rPr>
              <a:t>)</a:t>
            </a:r>
            <a:endParaRPr lang="pt-BR" sz="2800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339348" y="1199698"/>
            <a:ext cx="5507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Validações não associadas a propriedades são consideradas validações no nível do </a:t>
            </a:r>
            <a:r>
              <a:rPr lang="pt-BR" sz="3600" dirty="0" err="1">
                <a:solidFill>
                  <a:schemeClr val="bg1"/>
                </a:solidFill>
              </a:rPr>
              <a:t>Model</a:t>
            </a:r>
            <a:r>
              <a:rPr lang="pt-BR" sz="3600" dirty="0">
                <a:solidFill>
                  <a:schemeClr val="bg1"/>
                </a:solidFill>
              </a:rPr>
              <a:t> e são exibidas apenas no </a:t>
            </a:r>
            <a:r>
              <a:rPr lang="pt-BR" sz="3600" dirty="0" err="1">
                <a:solidFill>
                  <a:schemeClr val="bg1"/>
                </a:solidFill>
              </a:rPr>
              <a:t>ValidationSummary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4139" y="1385046"/>
            <a:ext cx="6001527" cy="4316129"/>
            <a:chOff x="-4139" y="1385046"/>
            <a:chExt cx="6001527" cy="4316129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375907" y="1385046"/>
              <a:ext cx="5264191" cy="13984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</a:rPr>
                <a:t>Existem várias abordagens para validação customizada:</a:t>
              </a:r>
            </a:p>
            <a:p>
              <a:pPr marL="0" indent="0">
                <a:buNone/>
              </a:pPr>
              <a:endParaRPr lang="pt-BR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tx2"/>
                </a:solidFill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0" y="2729753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herança da classe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ValidationAttribute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;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-4139" y="4396810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Self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(implementando a interface </a:t>
              </a:r>
              <a:r>
                <a:rPr lang="pt-BR" sz="2000" dirty="0" err="1">
                  <a:solidFill>
                    <a:schemeClr val="accent3">
                      <a:lumMod val="50000"/>
                    </a:schemeClr>
                  </a:solidFill>
                </a:rPr>
                <a:t>IValidatableObject</a:t>
              </a:r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733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0039"/>
            <a:ext cx="11756058" cy="4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7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4091" y="2260956"/>
            <a:ext cx="1133072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a </a:t>
            </a:r>
            <a:r>
              <a:rPr lang="pt-BR" sz="3600" b="1" dirty="0" err="1">
                <a:solidFill>
                  <a:schemeClr val="bg1"/>
                </a:solidFill>
              </a:rPr>
              <a:t>label</a:t>
            </a:r>
            <a:r>
              <a:rPr lang="pt-BR" sz="3600" b="1" dirty="0">
                <a:solidFill>
                  <a:schemeClr val="bg1"/>
                </a:solidFill>
              </a:rPr>
              <a:t> da data da refeição;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valor da data da refeição para apenas data;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campo corpo para possuir múltiplas linhas.</a:t>
            </a:r>
          </a:p>
        </p:txBody>
      </p:sp>
    </p:spTree>
    <p:extLst>
      <p:ext uri="{BB962C8B-B14F-4D97-AF65-F5344CB8AC3E}">
        <p14:creationId xmlns:p14="http://schemas.microsoft.com/office/powerpoint/2010/main" val="448940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8287" y="256646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AJAX com </a:t>
            </a:r>
          </a:p>
          <a:p>
            <a:r>
              <a:rPr lang="pt-BR" dirty="0" err="1">
                <a:solidFill>
                  <a:schemeClr val="bg1"/>
                </a:solidFill>
              </a:rPr>
              <a:t>ASP.Net</a:t>
            </a:r>
            <a:r>
              <a:rPr lang="pt-BR" dirty="0">
                <a:solidFill>
                  <a:schemeClr val="bg1"/>
                </a:solidFill>
              </a:rPr>
              <a:t> MVC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6674970" y="1716431"/>
            <a:ext cx="5378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Ajax </a:t>
            </a:r>
            <a:r>
              <a:rPr lang="pt-BR" sz="4000" b="1" dirty="0" err="1">
                <a:solidFill>
                  <a:srgbClr val="FF7900"/>
                </a:solidFill>
              </a:rPr>
              <a:t>Helpers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Validação </a:t>
            </a:r>
            <a:r>
              <a:rPr lang="pt-BR" sz="4000" b="1" dirty="0" err="1">
                <a:solidFill>
                  <a:srgbClr val="FF7900"/>
                </a:solidFill>
              </a:rPr>
              <a:t>Client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Side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JSON </a:t>
            </a:r>
            <a:r>
              <a:rPr lang="pt-BR" sz="4000" b="1" dirty="0" err="1">
                <a:solidFill>
                  <a:srgbClr val="FF7900"/>
                </a:solidFill>
              </a:rPr>
              <a:t>Actions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Templates</a:t>
            </a:r>
            <a:endParaRPr lang="pt-BR" sz="40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111188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8998997" y="2538105"/>
            <a:ext cx="2728406" cy="17711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Tecnologias WEB </a:t>
            </a:r>
            <a:r>
              <a:rPr lang="pt-BR" b="1" dirty="0"/>
              <a:t>(frameworks e bibliotecas </a:t>
            </a:r>
            <a:r>
              <a:rPr lang="pt-BR" b="1" dirty="0" err="1"/>
              <a:t>JavaScript</a:t>
            </a:r>
            <a:r>
              <a:rPr lang="pt-BR" b="1" dirty="0"/>
              <a:t>, </a:t>
            </a:r>
            <a:r>
              <a:rPr lang="pt-BR" b="1" dirty="0" err="1"/>
              <a:t>css</a:t>
            </a:r>
            <a:r>
              <a:rPr lang="pt-BR" b="1" dirty="0"/>
              <a:t>, etc...) </a:t>
            </a:r>
          </a:p>
        </p:txBody>
      </p:sp>
      <p:sp>
        <p:nvSpPr>
          <p:cNvPr id="2" name="Elipse 1"/>
          <p:cNvSpPr/>
          <p:nvPr/>
        </p:nvSpPr>
        <p:spPr>
          <a:xfrm>
            <a:off x="3141289" y="1552220"/>
            <a:ext cx="2881928" cy="113278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39976" y="4222311"/>
            <a:ext cx="8284555" cy="1132781"/>
            <a:chOff x="560999" y="4840873"/>
            <a:chExt cx="8284555" cy="1132781"/>
          </a:xfrm>
        </p:grpSpPr>
        <p:sp>
          <p:nvSpPr>
            <p:cNvPr id="15" name="Elipse 14"/>
            <p:cNvSpPr/>
            <p:nvPr/>
          </p:nvSpPr>
          <p:spPr>
            <a:xfrm>
              <a:off x="560999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963626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</a:p>
          </p:txBody>
        </p:sp>
      </p:grpSp>
      <p:sp>
        <p:nvSpPr>
          <p:cNvPr id="5" name="Seta para a direita 4"/>
          <p:cNvSpPr/>
          <p:nvPr/>
        </p:nvSpPr>
        <p:spPr>
          <a:xfrm>
            <a:off x="304664" y="1460002"/>
            <a:ext cx="2159654" cy="1321629"/>
          </a:xfrm>
          <a:prstGeom prst="rightArrow">
            <a:avLst>
              <a:gd name="adj1" fmla="val 67193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/home/INDEX</a:t>
            </a:r>
          </a:p>
        </p:txBody>
      </p:sp>
      <p:sp>
        <p:nvSpPr>
          <p:cNvPr id="21" name="Seta para a direita 20"/>
          <p:cNvSpPr/>
          <p:nvPr/>
        </p:nvSpPr>
        <p:spPr>
          <a:xfrm rot="3429110">
            <a:off x="5522747" y="3086347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Seta para a direita 21"/>
          <p:cNvSpPr/>
          <p:nvPr/>
        </p:nvSpPr>
        <p:spPr>
          <a:xfrm rot="7200000">
            <a:off x="1816749" y="3074766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Seta para a direita 22"/>
          <p:cNvSpPr/>
          <p:nvPr/>
        </p:nvSpPr>
        <p:spPr>
          <a:xfrm rot="10800000">
            <a:off x="3732524" y="4482539"/>
            <a:ext cx="1685077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7161410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</a:rPr>
              <a:t>O Padrão MVC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com Asp.net MVC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743036" y="1199698"/>
            <a:ext cx="10757647" cy="1432302"/>
            <a:chOff x="743036" y="1199698"/>
            <a:chExt cx="10757647" cy="1432302"/>
          </a:xfrm>
        </p:grpSpPr>
        <p:sp>
          <p:nvSpPr>
            <p:cNvPr id="2" name="Elipse 1"/>
            <p:cNvSpPr/>
            <p:nvPr/>
          </p:nvSpPr>
          <p:spPr>
            <a:xfrm>
              <a:off x="743036" y="1199698"/>
              <a:ext cx="2662518" cy="1387035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core</a:t>
              </a:r>
            </a:p>
          </p:txBody>
        </p:sp>
        <p:sp>
          <p:nvSpPr>
            <p:cNvPr id="7" name="Elipse 6"/>
            <p:cNvSpPr/>
            <p:nvPr/>
          </p:nvSpPr>
          <p:spPr>
            <a:xfrm>
              <a:off x="3691391" y="1238841"/>
              <a:ext cx="2662518" cy="1387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UI</a:t>
              </a:r>
            </a:p>
          </p:txBody>
        </p:sp>
        <p:sp>
          <p:nvSpPr>
            <p:cNvPr id="8" name="Elipse 7"/>
            <p:cNvSpPr/>
            <p:nvPr/>
          </p:nvSpPr>
          <p:spPr>
            <a:xfrm>
              <a:off x="6639745" y="1244965"/>
              <a:ext cx="4860938" cy="138703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400" b="1" dirty="0" err="1">
                  <a:solidFill>
                    <a:schemeClr val="bg1"/>
                  </a:solidFill>
                </a:rPr>
                <a:t>jQuery.unobstrusive.ajax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2064021" y="2586733"/>
            <a:ext cx="8177259" cy="3539429"/>
            <a:chOff x="2064021" y="2586733"/>
            <a:chExt cx="8177259" cy="3539429"/>
          </a:xfrm>
        </p:grpSpPr>
        <p:grpSp>
          <p:nvGrpSpPr>
            <p:cNvPr id="22" name="Grupo 21"/>
            <p:cNvGrpSpPr/>
            <p:nvPr/>
          </p:nvGrpSpPr>
          <p:grpSpPr>
            <a:xfrm>
              <a:off x="2064021" y="2586733"/>
              <a:ext cx="2307854" cy="1728082"/>
              <a:chOff x="2064021" y="2586733"/>
              <a:chExt cx="2307854" cy="1728082"/>
            </a:xfrm>
          </p:grpSpPr>
          <p:cxnSp>
            <p:nvCxnSpPr>
              <p:cNvPr id="15" name="Conector angulado 14"/>
              <p:cNvCxnSpPr>
                <a:stCxn id="2" idx="4"/>
              </p:cNvCxnSpPr>
              <p:nvPr/>
            </p:nvCxnSpPr>
            <p:spPr>
              <a:xfrm rot="16200000" flipH="1">
                <a:off x="1601447" y="3059581"/>
                <a:ext cx="1518128" cy="572432"/>
              </a:xfrm>
              <a:prstGeom prst="bentConnector3">
                <a:avLst>
                  <a:gd name="adj1" fmla="val 9910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aixaDeTexto 16"/>
              <p:cNvSpPr txBox="1"/>
              <p:nvPr/>
            </p:nvSpPr>
            <p:spPr>
              <a:xfrm>
                <a:off x="2735145" y="3853150"/>
                <a:ext cx="1539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Minificada</a:t>
                </a:r>
                <a:endParaRPr lang="pt-BR" sz="2400" b="1" dirty="0"/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2735145" y="2942691"/>
                <a:ext cx="1636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Intellisense</a:t>
                </a:r>
                <a:endParaRPr lang="pt-BR" sz="2400" b="1" dirty="0"/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>
                <a:off x="2735145" y="3414441"/>
                <a:ext cx="106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tx2"/>
                    </a:solidFill>
                  </a:rPr>
                  <a:t>Legível</a:t>
                </a:r>
                <a:endParaRPr lang="pt-BR" sz="2400" b="1" dirty="0"/>
              </a:p>
            </p:txBody>
          </p:sp>
          <p:cxnSp>
            <p:nvCxnSpPr>
              <p:cNvPr id="12" name="Conector angulado 11"/>
              <p:cNvCxnSpPr/>
              <p:nvPr/>
            </p:nvCxnSpPr>
            <p:spPr>
              <a:xfrm>
                <a:off x="2064021" y="3080393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angulado 15"/>
              <p:cNvCxnSpPr/>
              <p:nvPr/>
            </p:nvCxnSpPr>
            <p:spPr>
              <a:xfrm>
                <a:off x="2068778" y="2615602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o 17"/>
            <p:cNvGrpSpPr/>
            <p:nvPr/>
          </p:nvGrpSpPr>
          <p:grpSpPr>
            <a:xfrm>
              <a:off x="5238206" y="2632000"/>
              <a:ext cx="5003074" cy="3494162"/>
              <a:chOff x="5238206" y="2632000"/>
              <a:chExt cx="5003074" cy="3494162"/>
            </a:xfrm>
          </p:grpSpPr>
          <p:sp>
            <p:nvSpPr>
              <p:cNvPr id="10" name="Retângulo 9"/>
              <p:cNvSpPr/>
              <p:nvPr/>
            </p:nvSpPr>
            <p:spPr>
              <a:xfrm>
                <a:off x="5238206" y="3611555"/>
                <a:ext cx="5003074" cy="25146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:endParaRPr lang="pt-BR" sz="2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5543505" y="3883766"/>
                <a:ext cx="4462643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just"/>
                <a:r>
                  <a:rPr lang="pt-BR" sz="2800" dirty="0">
                    <a:solidFill>
                      <a:srgbClr val="0E4582"/>
                    </a:solidFill>
                  </a:rPr>
                  <a:t>Biblioteca facilitadora no uso do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ajax</a:t>
                </a:r>
                <a:r>
                  <a:rPr lang="pt-BR" sz="2800" dirty="0">
                    <a:solidFill>
                      <a:srgbClr val="0E4582"/>
                    </a:solidFill>
                  </a:rPr>
                  <a:t> de maneira não obstrutiva construída sobre 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jQuery</a:t>
                </a:r>
                <a:r>
                  <a:rPr lang="pt-BR" sz="2800" dirty="0">
                    <a:solidFill>
                      <a:srgbClr val="0E4582"/>
                    </a:solidFill>
                  </a:rPr>
                  <a:t> pela Microsoft</a:t>
                </a:r>
              </a:p>
              <a:p>
                <a:pPr algn="just"/>
                <a:endParaRPr lang="pt-BR" dirty="0">
                  <a:solidFill>
                    <a:srgbClr val="0E4582"/>
                  </a:solidFill>
                </a:endParaRPr>
              </a:p>
            </p:txBody>
          </p:sp>
          <p:cxnSp>
            <p:nvCxnSpPr>
              <p:cNvPr id="21" name="Conector angulado 20"/>
              <p:cNvCxnSpPr>
                <a:stCxn id="8" idx="4"/>
                <a:endCxn id="10" idx="0"/>
              </p:cNvCxnSpPr>
              <p:nvPr/>
            </p:nvCxnSpPr>
            <p:spPr>
              <a:xfrm rot="5400000">
                <a:off x="7915202" y="2456542"/>
                <a:ext cx="979555" cy="133047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46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51520" y="5190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Gerenciando Scripts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1048433"/>
            <a:ext cx="1175670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Onde adicionar </a:t>
            </a:r>
            <a:r>
              <a:rPr lang="pt-BR" sz="3200" b="1" dirty="0" err="1">
                <a:solidFill>
                  <a:schemeClr val="tx2"/>
                </a:solidFill>
              </a:rPr>
              <a:t>tags</a:t>
            </a:r>
            <a:r>
              <a:rPr lang="pt-BR" sz="3200" b="1" dirty="0">
                <a:solidFill>
                  <a:schemeClr val="tx2"/>
                </a:solidFill>
              </a:rPr>
              <a:t> Script?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Na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tag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&lt;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head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&gt; ou no fim da página?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Sempre que possível utilize </a:t>
            </a:r>
            <a:r>
              <a:rPr lang="pt-BR" sz="3200" b="1" dirty="0" err="1">
                <a:solidFill>
                  <a:schemeClr val="tx2"/>
                </a:solidFill>
              </a:rPr>
              <a:t>Content</a:t>
            </a:r>
            <a:r>
              <a:rPr lang="pt-BR" sz="3200" b="1" dirty="0">
                <a:solidFill>
                  <a:schemeClr val="tx2"/>
                </a:solidFill>
              </a:rPr>
              <a:t> Delivery Networks (</a:t>
            </a:r>
            <a:r>
              <a:rPr lang="pt-BR" sz="3200" b="1" dirty="0" err="1">
                <a:solidFill>
                  <a:schemeClr val="tx2"/>
                </a:solidFill>
              </a:rPr>
              <a:t>CDN’s</a:t>
            </a:r>
            <a:r>
              <a:rPr lang="pt-BR" sz="32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Use-as para um tempo de carregamento mais rápido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Microsoft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http://www.asp.net/ajax/cdn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Google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https://developers.google.com/speed/libraries/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chemeClr val="tx2"/>
                </a:solidFill>
              </a:rPr>
              <a:t>Demo: Incluir </a:t>
            </a:r>
            <a:r>
              <a:rPr lang="pt-BR" sz="3200" b="1" dirty="0" err="1" smtClean="0">
                <a:solidFill>
                  <a:schemeClr val="tx2"/>
                </a:solidFill>
              </a:rPr>
              <a:t>tag</a:t>
            </a:r>
            <a:r>
              <a:rPr lang="pt-BR" sz="3200" b="1" dirty="0" smtClean="0">
                <a:solidFill>
                  <a:schemeClr val="tx2"/>
                </a:solidFill>
              </a:rPr>
              <a:t> </a:t>
            </a:r>
            <a:r>
              <a:rPr lang="pt-BR" sz="3200" b="1" dirty="0">
                <a:solidFill>
                  <a:schemeClr val="tx2"/>
                </a:solidFill>
              </a:rPr>
              <a:t>script com </a:t>
            </a:r>
            <a:r>
              <a:rPr lang="pt-BR" sz="3200" b="1" dirty="0" err="1">
                <a:solidFill>
                  <a:schemeClr val="tx2"/>
                </a:solidFill>
              </a:rPr>
              <a:t>razor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@</a:t>
            </a:r>
            <a:r>
              <a:rPr lang="pt-BR" sz="3200" b="1" dirty="0" err="1" smtClean="0">
                <a:solidFill>
                  <a:schemeClr val="tx2"/>
                </a:solidFill>
              </a:rPr>
              <a:t>Helper</a:t>
            </a:r>
            <a:endParaRPr lang="pt-BR" sz="32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47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1471" y="1223681"/>
            <a:ext cx="11903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Ajax.ActionLink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Gera um link com uma chamada assíncrona a uma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> atualizando o resultado dentro de um elemento </a:t>
            </a:r>
            <a:r>
              <a:rPr lang="pt-BR" sz="3600" b="1" dirty="0" err="1">
                <a:solidFill>
                  <a:schemeClr val="bg1"/>
                </a:solidFill>
              </a:rPr>
              <a:t>html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Link para ver última crítica na home</a:t>
            </a: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Capacidade de gerenciar elemento de “</a:t>
            </a:r>
            <a:r>
              <a:rPr lang="pt-BR" sz="3600" b="1" dirty="0" err="1">
                <a:solidFill>
                  <a:schemeClr val="bg1"/>
                </a:solidFill>
              </a:rPr>
              <a:t>loading</a:t>
            </a:r>
            <a:r>
              <a:rPr lang="pt-BR" sz="36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07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Javascript</a:t>
            </a:r>
            <a:r>
              <a:rPr lang="pt-BR" sz="3600" b="1" dirty="0">
                <a:solidFill>
                  <a:schemeClr val="bg2"/>
                </a:solidFill>
              </a:rPr>
              <a:t> não obstrutivo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19" y="1089211"/>
            <a:ext cx="117029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Nenhum script é injetado na página, ao invés disso são gerados atributos data-* descritos na especificação do HTML5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especificação determina que os browsers devem ignorar atributos com o prefixo “data-”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Desta forma a estrutura HTML fica totalmente independente do comportamento implementado no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r>
              <a:rPr lang="pt-BR" sz="2800" b="1" dirty="0">
                <a:solidFill>
                  <a:schemeClr val="tx2"/>
                </a:solidFill>
              </a:rPr>
              <a:t> mantendo o baixo acoplamento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Ajax </a:t>
            </a:r>
            <a:r>
              <a:rPr lang="pt-BR" sz="2800" b="1" dirty="0" err="1">
                <a:solidFill>
                  <a:schemeClr val="tx2"/>
                </a:solidFill>
              </a:rPr>
              <a:t>Helpers</a:t>
            </a:r>
            <a:r>
              <a:rPr lang="pt-BR" sz="2800" b="1" dirty="0">
                <a:solidFill>
                  <a:schemeClr val="tx2"/>
                </a:solidFill>
              </a:rPr>
              <a:t> dependem da biblioteca jquery.unobstrusive-ajax.js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Client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Validation</a:t>
            </a:r>
            <a:r>
              <a:rPr lang="pt-BR" sz="2800" b="1" dirty="0">
                <a:solidFill>
                  <a:schemeClr val="tx2"/>
                </a:solidFill>
              </a:rPr>
              <a:t> depende da biblioteca jquery.validate.unobstrusive.js</a:t>
            </a:r>
          </a:p>
        </p:txBody>
      </p:sp>
    </p:spTree>
    <p:extLst>
      <p:ext uri="{BB962C8B-B14F-4D97-AF65-F5344CB8AC3E}">
        <p14:creationId xmlns:p14="http://schemas.microsoft.com/office/powerpoint/2010/main" val="432692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23929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Ajax.BeginForm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457199" y="2456894"/>
            <a:ext cx="11335871" cy="3323026"/>
            <a:chOff x="457199" y="2456894"/>
            <a:chExt cx="11335871" cy="3323026"/>
          </a:xfrm>
        </p:grpSpPr>
        <p:grpSp>
          <p:nvGrpSpPr>
            <p:cNvPr id="6" name="Grupo 5"/>
            <p:cNvGrpSpPr/>
            <p:nvPr/>
          </p:nvGrpSpPr>
          <p:grpSpPr>
            <a:xfrm>
              <a:off x="457199" y="2456894"/>
              <a:ext cx="11335871" cy="3323026"/>
              <a:chOff x="443753" y="2400519"/>
              <a:chExt cx="11335871" cy="3323026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443753" y="2400519"/>
                <a:ext cx="11335871" cy="296227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/>
              <p:cNvSpPr txBox="1"/>
              <p:nvPr/>
            </p:nvSpPr>
            <p:spPr>
              <a:xfrm>
                <a:off x="4733366" y="2722724"/>
                <a:ext cx="6790763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Inserir a instrução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Ajax.BeginForm</a:t>
                </a:r>
                <a:r>
                  <a:rPr lang="pt-BR" sz="2400" dirty="0">
                    <a:solidFill>
                      <a:schemeClr val="bg1"/>
                    </a:solidFill>
                  </a:rPr>
                  <a:t> na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Home/Index</a:t>
                </a: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Action</a:t>
                </a:r>
                <a:r>
                  <a:rPr lang="pt-BR" sz="2400" dirty="0">
                    <a:solidFill>
                      <a:schemeClr val="bg1"/>
                    </a:solidFill>
                  </a:rPr>
                  <a:t> no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controller</a:t>
                </a:r>
                <a:r>
                  <a:rPr lang="pt-BR" sz="2400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dirty="0" smtClean="0">
                    <a:solidFill>
                      <a:schemeClr val="bg1"/>
                    </a:solidFill>
                  </a:rPr>
                  <a:t>retornando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PartialViewResult</a:t>
                </a:r>
                <a:endParaRPr lang="pt-BR" sz="2400" dirty="0">
                  <a:solidFill>
                    <a:schemeClr val="bg1"/>
                  </a:solidFill>
                </a:endParaRP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para os resultados da busca</a:t>
                </a:r>
              </a:p>
              <a:p>
                <a:pPr marL="342900" indent="-3429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CaixaDeTexto 6"/>
            <p:cNvSpPr txBox="1"/>
            <p:nvPr/>
          </p:nvSpPr>
          <p:spPr>
            <a:xfrm>
              <a:off x="457199" y="2698304"/>
              <a:ext cx="41416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8288" indent="-268288">
                <a:buFont typeface="Arial" panose="020B0604020202020204" pitchFamily="34" charset="0"/>
                <a:buChar char="•"/>
              </a:pPr>
              <a:r>
                <a:rPr lang="pt-BR" sz="2800" b="1" dirty="0">
                  <a:solidFill>
                    <a:schemeClr val="bg1"/>
                  </a:solidFill>
                </a:rPr>
                <a:t>Demo: </a:t>
              </a:r>
              <a:br>
                <a:rPr lang="pt-BR" sz="2800" b="1" dirty="0">
                  <a:solidFill>
                    <a:schemeClr val="bg1"/>
                  </a:solidFill>
                </a:rPr>
              </a:br>
              <a:r>
                <a:rPr lang="pt-BR" sz="2800" b="1" dirty="0">
                  <a:solidFill>
                    <a:schemeClr val="bg1"/>
                  </a:solidFill>
                </a:rPr>
                <a:t>Implementar busca de restaurantes na home.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57199" y="1640203"/>
            <a:ext cx="11335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 um formulário para enviar dados assíncronos para 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40410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62960" y="212994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</a:t>
            </a:r>
            <a:r>
              <a:rPr lang="pt-BR" sz="3600" b="1" dirty="0">
                <a:solidFill>
                  <a:schemeClr val="bg2"/>
                </a:solidFill>
              </a:rPr>
              <a:t> UI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2960" y="1253151"/>
            <a:ext cx="115166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Adicionar funcionalidade de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na busca de restaurantes da home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referências do jqueryUI na layout </a:t>
            </a:r>
            <a:r>
              <a:rPr lang="pt-BR" sz="3200" b="1" dirty="0" err="1">
                <a:solidFill>
                  <a:schemeClr val="tx2"/>
                </a:solidFill>
              </a:rPr>
              <a:t>view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Marcar o input “q” da busca com o </a:t>
            </a:r>
            <a:r>
              <a:rPr lang="pt-BR" sz="3200" b="1" dirty="0" err="1">
                <a:solidFill>
                  <a:schemeClr val="tx2"/>
                </a:solidFill>
              </a:rPr>
              <a:t>data-atribute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Arquivo de script da aplicação para procurar pelos inputs com o data-</a:t>
            </a:r>
            <a:r>
              <a:rPr lang="pt-BR" sz="3200" b="1" dirty="0" err="1">
                <a:solidFill>
                  <a:schemeClr val="tx2"/>
                </a:solidFill>
              </a:rPr>
              <a:t>attribute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e ativar a funcionalidade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Criar a </a:t>
            </a:r>
            <a:r>
              <a:rPr lang="pt-BR" sz="3200" b="1" dirty="0" err="1">
                <a:solidFill>
                  <a:schemeClr val="tx2"/>
                </a:solidFill>
              </a:rPr>
              <a:t>action</a:t>
            </a:r>
            <a:r>
              <a:rPr lang="pt-BR" sz="3200" b="1" dirty="0">
                <a:solidFill>
                  <a:schemeClr val="tx2"/>
                </a:solidFill>
              </a:rPr>
              <a:t> que retorna as sugestões no </a:t>
            </a:r>
            <a:r>
              <a:rPr lang="pt-BR" sz="3200" b="1" dirty="0" err="1">
                <a:solidFill>
                  <a:schemeClr val="tx2"/>
                </a:solidFill>
              </a:rPr>
              <a:t>HomeController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54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981638"/>
            <a:ext cx="12192000" cy="5170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322447" y="0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981638"/>
            <a:ext cx="116588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Demo: Criar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Custom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exibir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jQueryUI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a pasta especial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EditorTemplates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na pasta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Shared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uma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chamada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Sobrescreve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padrão utilizado pelo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EditorFor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propriedades do tipo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deve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Renderizar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textbox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com um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attrbiute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No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Javascript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da aplicação, habilitar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os inputs que possuem o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attribute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9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98395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jQuery.Templates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1643451"/>
            <a:ext cx="117261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Demo: Busca de restaurantes na home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Adicionar a referência do </a:t>
            </a:r>
            <a:r>
              <a:rPr lang="pt-BR" sz="2800" dirty="0" err="1">
                <a:solidFill>
                  <a:schemeClr val="bg1"/>
                </a:solidFill>
              </a:rPr>
              <a:t>jquery.templates</a:t>
            </a:r>
            <a:r>
              <a:rPr lang="pt-BR" sz="2800" dirty="0">
                <a:solidFill>
                  <a:schemeClr val="bg1"/>
                </a:solidFill>
              </a:rPr>
              <a:t> via </a:t>
            </a:r>
            <a:r>
              <a:rPr lang="pt-BR" sz="2800" dirty="0" err="1">
                <a:solidFill>
                  <a:schemeClr val="bg1"/>
                </a:solidFill>
              </a:rPr>
              <a:t>nuget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o formulário na </a:t>
            </a:r>
            <a:r>
              <a:rPr lang="pt-BR" sz="2800" dirty="0" err="1">
                <a:solidFill>
                  <a:schemeClr val="bg1"/>
                </a:solidFill>
              </a:rPr>
              <a:t>view</a:t>
            </a:r>
            <a:r>
              <a:rPr lang="pt-BR" sz="2800" dirty="0">
                <a:solidFill>
                  <a:schemeClr val="bg1"/>
                </a:solidFill>
              </a:rPr>
              <a:t>, tabela de resultados e a </a:t>
            </a:r>
            <a:r>
              <a:rPr lang="pt-BR" sz="2800" dirty="0" err="1">
                <a:solidFill>
                  <a:schemeClr val="bg1"/>
                </a:solidFill>
              </a:rPr>
              <a:t>tag</a:t>
            </a:r>
            <a:r>
              <a:rPr lang="pt-BR" sz="2800" dirty="0">
                <a:solidFill>
                  <a:schemeClr val="bg1"/>
                </a:solidFill>
              </a:rPr>
              <a:t> do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a </a:t>
            </a:r>
            <a:r>
              <a:rPr lang="pt-BR" sz="2800" dirty="0" err="1">
                <a:solidFill>
                  <a:schemeClr val="bg1"/>
                </a:solidFill>
              </a:rPr>
              <a:t>action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homecontroller</a:t>
            </a:r>
            <a:r>
              <a:rPr lang="pt-BR" sz="2800" dirty="0">
                <a:solidFill>
                  <a:schemeClr val="bg1"/>
                </a:solidFill>
              </a:rPr>
              <a:t> retornando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Assinar o evento </a:t>
            </a:r>
            <a:r>
              <a:rPr lang="pt-BR" sz="2800" dirty="0" err="1">
                <a:solidFill>
                  <a:schemeClr val="bg1"/>
                </a:solidFill>
              </a:rPr>
              <a:t>submit</a:t>
            </a:r>
            <a:r>
              <a:rPr lang="pt-BR" sz="2800" dirty="0">
                <a:solidFill>
                  <a:schemeClr val="bg1"/>
                </a:solidFill>
              </a:rPr>
              <a:t> do formulário via </a:t>
            </a:r>
            <a:r>
              <a:rPr lang="pt-BR" sz="2800" dirty="0" err="1">
                <a:solidFill>
                  <a:schemeClr val="bg1"/>
                </a:solidFill>
              </a:rPr>
              <a:t>javascript</a:t>
            </a:r>
            <a:r>
              <a:rPr lang="pt-BR" sz="2800" dirty="0">
                <a:solidFill>
                  <a:schemeClr val="bg1"/>
                </a:solidFill>
              </a:rPr>
              <a:t> para aplicar 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r>
              <a:rPr lang="pt-BR" sz="2800" dirty="0">
                <a:solidFill>
                  <a:schemeClr val="bg1"/>
                </a:solidFill>
              </a:rPr>
              <a:t> retornado e atualizar o DOM da pagina</a:t>
            </a:r>
          </a:p>
        </p:txBody>
      </p:sp>
    </p:spTree>
    <p:extLst>
      <p:ext uri="{BB962C8B-B14F-4D97-AF65-F5344CB8AC3E}">
        <p14:creationId xmlns:p14="http://schemas.microsoft.com/office/powerpoint/2010/main" val="4226344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2"/>
                </a:solidFill>
              </a:rPr>
              <a:t>Segurança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77343" y="1847823"/>
            <a:ext cx="102643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XSS </a:t>
            </a:r>
            <a:r>
              <a:rPr lang="pt-BR" sz="3600" b="1" dirty="0"/>
              <a:t>(Cross Site </a:t>
            </a:r>
            <a:r>
              <a:rPr lang="pt-BR" sz="3600" b="1" dirty="0" err="1"/>
              <a:t>Scripting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CSRF </a:t>
            </a:r>
            <a:r>
              <a:rPr lang="pt-BR" sz="3600" b="1" dirty="0"/>
              <a:t>(Cross Site </a:t>
            </a:r>
            <a:r>
              <a:rPr lang="pt-BR" sz="3600" b="1" dirty="0" err="1"/>
              <a:t>Request</a:t>
            </a:r>
            <a:r>
              <a:rPr lang="pt-BR" sz="3600" b="1" dirty="0"/>
              <a:t> </a:t>
            </a:r>
            <a:r>
              <a:rPr lang="pt-BR" sz="3600" b="1" dirty="0" err="1"/>
              <a:t>Forgery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Autenticação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Autorização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17385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4" y="752168"/>
            <a:ext cx="7501754" cy="668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33" y="159541"/>
            <a:ext cx="6009046" cy="53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- Autenticação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1508" y="1059208"/>
            <a:ext cx="118104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Windows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(Autenticação integrada)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Utilizado em intranets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Single </a:t>
            </a:r>
            <a:r>
              <a:rPr lang="pt-BR" sz="2400" dirty="0" err="1">
                <a:solidFill>
                  <a:schemeClr val="bg1"/>
                </a:solidFill>
              </a:rPr>
              <a:t>Sign-on</a:t>
            </a: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Form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based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Internet </a:t>
            </a:r>
            <a:r>
              <a:rPr lang="pt-BR" sz="2400" dirty="0" err="1">
                <a:solidFill>
                  <a:schemeClr val="bg1"/>
                </a:solidFill>
              </a:rPr>
              <a:t>apps</a:t>
            </a:r>
            <a:r>
              <a:rPr lang="pt-BR" sz="2400" dirty="0">
                <a:solidFill>
                  <a:schemeClr val="bg1"/>
                </a:solidFill>
              </a:rPr>
              <a:t> – domínios diferentes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Customizável</a:t>
            </a:r>
            <a:endParaRPr lang="pt-BR" sz="2400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Através de cookies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Aconselhavel</a:t>
            </a:r>
            <a:r>
              <a:rPr lang="pt-BR" sz="2400" dirty="0">
                <a:solidFill>
                  <a:schemeClr val="bg1"/>
                </a:solidFill>
              </a:rPr>
              <a:t> utilizar sobre SSL 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de autenticação é definido através da seção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1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2400" b="1" dirty="0" err="1">
                <a:solidFill>
                  <a:schemeClr val="bg2"/>
                </a:solidFill>
              </a:rPr>
              <a:t>Introdução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24435" y="1595550"/>
            <a:ext cx="4988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Criando uma nova aplicação MVC</a:t>
            </a:r>
          </a:p>
          <a:p>
            <a:pPr marL="0" lvl="1">
              <a:spcAft>
                <a:spcPts val="600"/>
              </a:spcAft>
            </a:pP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Reconhecendo os componentes de uma aplicação MVC:</a:t>
            </a:r>
            <a:br>
              <a:rPr lang="pt-B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000" b="1" dirty="0" err="1">
                <a:solidFill>
                  <a:srgbClr val="FF7900"/>
                </a:solidFill>
              </a:rPr>
              <a:t>Controllers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Actions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Views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Routes</a:t>
            </a:r>
            <a:r>
              <a:rPr lang="pt-BR" sz="2000" b="1" dirty="0">
                <a:solidFill>
                  <a:srgbClr val="FF7900"/>
                </a:solidFill>
              </a:rPr>
              <a:t> e Componentes (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 UI, </a:t>
            </a:r>
            <a:r>
              <a:rPr lang="pt-BR" sz="2000" b="1" dirty="0" err="1">
                <a:solidFill>
                  <a:srgbClr val="FF7900"/>
                </a:solidFill>
              </a:rPr>
              <a:t>unobtrusive-ajax</a:t>
            </a:r>
            <a:r>
              <a:rPr lang="pt-BR" sz="2000" b="1" dirty="0">
                <a:solidFill>
                  <a:srgbClr val="FF7900"/>
                </a:solidFill>
              </a:rPr>
              <a:t> )</a:t>
            </a:r>
            <a:endParaRPr lang="en-US" sz="2000" b="1" dirty="0">
              <a:solidFill>
                <a:srgbClr val="FF79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986320" y="1318551"/>
            <a:ext cx="58207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</a:rPr>
              <a:t>Passando </a:t>
            </a:r>
            <a:r>
              <a:rPr lang="pt-BR" sz="2400" dirty="0">
                <a:solidFill>
                  <a:schemeClr val="bg1"/>
                </a:solidFill>
              </a:rPr>
              <a:t>dados do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r>
              <a:rPr lang="pt-BR" sz="2400" dirty="0">
                <a:solidFill>
                  <a:schemeClr val="bg1"/>
                </a:solidFill>
              </a:rPr>
              <a:t> para a </a:t>
            </a:r>
            <a:r>
              <a:rPr lang="pt-BR" sz="2400" dirty="0" err="1">
                <a:solidFill>
                  <a:schemeClr val="bg1"/>
                </a:solidFill>
              </a:rPr>
              <a:t>view</a:t>
            </a:r>
            <a:r>
              <a:rPr lang="pt-BR" sz="2400" dirty="0">
                <a:solidFill>
                  <a:schemeClr val="bg1"/>
                </a:solidFill>
              </a:rPr>
              <a:t> através do </a:t>
            </a:r>
            <a:r>
              <a:rPr lang="pt-BR" sz="2400" dirty="0" err="1">
                <a:solidFill>
                  <a:schemeClr val="bg1"/>
                </a:solidFill>
              </a:rPr>
              <a:t>ViewBag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Passando dados pela propriedade dinâmica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Transformando a propriedade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r>
              <a:rPr lang="pt-BR" sz="2400" dirty="0">
                <a:solidFill>
                  <a:schemeClr val="bg1"/>
                </a:solidFill>
              </a:rPr>
              <a:t> de dinâmica para fortemente </a:t>
            </a:r>
            <a:r>
              <a:rPr lang="pt-BR" sz="2400" dirty="0" err="1">
                <a:solidFill>
                  <a:schemeClr val="bg1"/>
                </a:solidFill>
              </a:rPr>
              <a:t>tipada</a:t>
            </a:r>
            <a:r>
              <a:rPr lang="pt-BR" sz="2400" dirty="0">
                <a:solidFill>
                  <a:schemeClr val="bg1"/>
                </a:solidFill>
              </a:rPr>
              <a:t> com a diretiva @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80407" y="330240"/>
            <a:ext cx="5774029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Passagem de Parâmetros </a:t>
            </a:r>
            <a:r>
              <a:rPr lang="pt-BR" sz="2400" b="1" dirty="0" err="1">
                <a:solidFill>
                  <a:schemeClr val="bg1"/>
                </a:solidFill>
              </a:rPr>
              <a:t>Controller</a:t>
            </a:r>
            <a:r>
              <a:rPr lang="pt-BR" sz="2400" b="1" dirty="0">
                <a:solidFill>
                  <a:schemeClr val="bg1"/>
                </a:solidFill>
              </a:rPr>
              <a:t> -&gt; </a:t>
            </a:r>
            <a:r>
              <a:rPr lang="pt-BR" sz="2400" b="1" dirty="0" err="1">
                <a:solidFill>
                  <a:schemeClr val="bg1"/>
                </a:solidFill>
              </a:rPr>
              <a:t>View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Windows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0902" y="1896033"/>
            <a:ext cx="11565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Proteger as </a:t>
            </a:r>
            <a:r>
              <a:rPr lang="pt-BR" sz="3600" b="1" dirty="0" err="1">
                <a:solidFill>
                  <a:schemeClr val="bg1"/>
                </a:solidFill>
              </a:rPr>
              <a:t>actions</a:t>
            </a:r>
            <a:r>
              <a:rPr lang="pt-BR" sz="3600" b="1" dirty="0">
                <a:solidFill>
                  <a:schemeClr val="bg1"/>
                </a:solidFill>
              </a:rPr>
              <a:t> através do atributo </a:t>
            </a:r>
            <a:r>
              <a:rPr lang="pt-BR" sz="3600" b="1" dirty="0" err="1">
                <a:solidFill>
                  <a:schemeClr val="bg1"/>
                </a:solidFill>
              </a:rPr>
              <a:t>Authorize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o modo de autenticação Windows no </a:t>
            </a:r>
            <a:r>
              <a:rPr lang="pt-BR" sz="3600" b="1" dirty="0" err="1">
                <a:solidFill>
                  <a:schemeClr val="bg1"/>
                </a:solidFill>
              </a:rPr>
              <a:t>web.config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autenticação integrada no web server </a:t>
            </a:r>
            <a:r>
              <a:rPr lang="pt-BR" sz="3600" b="1" dirty="0" err="1">
                <a:solidFill>
                  <a:schemeClr val="bg1"/>
                </a:solidFill>
              </a:rPr>
              <a:t>applicationhost.config</a:t>
            </a:r>
            <a:r>
              <a:rPr lang="pt-BR" sz="3600" b="1" dirty="0">
                <a:solidFill>
                  <a:schemeClr val="bg1"/>
                </a:solidFill>
              </a:rPr>
              <a:t> (IIS)</a:t>
            </a:r>
          </a:p>
        </p:txBody>
      </p:sp>
    </p:spTree>
    <p:extLst>
      <p:ext uri="{BB962C8B-B14F-4D97-AF65-F5344CB8AC3E}">
        <p14:creationId xmlns:p14="http://schemas.microsoft.com/office/powerpoint/2010/main" val="3001084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Forms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955781"/>
            <a:ext cx="1147368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Proteger as </a:t>
            </a:r>
            <a:r>
              <a:rPr lang="pt-BR" sz="3200" b="1" dirty="0" err="1">
                <a:solidFill>
                  <a:schemeClr val="tx2"/>
                </a:solidFill>
              </a:rPr>
              <a:t>actions</a:t>
            </a:r>
            <a:r>
              <a:rPr lang="pt-BR" sz="3200" b="1" dirty="0">
                <a:solidFill>
                  <a:schemeClr val="tx2"/>
                </a:solidFill>
              </a:rPr>
              <a:t> através do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Habilitar o modo de autenticação </a:t>
            </a:r>
            <a:r>
              <a:rPr lang="pt-BR" sz="3200" b="1" dirty="0" err="1">
                <a:solidFill>
                  <a:schemeClr val="tx2"/>
                </a:solidFill>
              </a:rPr>
              <a:t>Forms</a:t>
            </a:r>
            <a:r>
              <a:rPr lang="pt-BR" sz="3200" b="1" dirty="0">
                <a:solidFill>
                  <a:schemeClr val="tx2"/>
                </a:solidFill>
              </a:rPr>
              <a:t> no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Configurar a página de </a:t>
            </a:r>
            <a:r>
              <a:rPr lang="pt-BR" sz="3200" b="1" dirty="0" err="1">
                <a:solidFill>
                  <a:schemeClr val="tx2"/>
                </a:solidFill>
              </a:rPr>
              <a:t>login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Por padrão a aplicação com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internet vem configurada para utilizar o </a:t>
            </a:r>
            <a:r>
              <a:rPr lang="pt-BR" sz="3200" b="1" dirty="0" err="1">
                <a:solidFill>
                  <a:schemeClr val="tx2"/>
                </a:solidFill>
              </a:rPr>
              <a:t>SimpleMembershipProvider</a:t>
            </a:r>
            <a:r>
              <a:rPr lang="pt-BR" sz="3200" b="1" dirty="0">
                <a:solidFill>
                  <a:schemeClr val="tx2"/>
                </a:solidFill>
              </a:rPr>
              <a:t> (VS2012) </a:t>
            </a:r>
            <a:r>
              <a:rPr lang="pt-BR" sz="3200" b="1" dirty="0" err="1">
                <a:solidFill>
                  <a:schemeClr val="tx2"/>
                </a:solidFill>
              </a:rPr>
              <a:t>atavés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WebMatrix.WebData.WebSecurity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customizar o </a:t>
            </a:r>
            <a:r>
              <a:rPr lang="pt-BR" sz="3200" b="1" dirty="0" err="1">
                <a:solidFill>
                  <a:schemeClr val="tx2"/>
                </a:solidFill>
              </a:rPr>
              <a:t>MembershipProvider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Ou Implementando o próprio método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3681266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Autorização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9024" y="981636"/>
            <a:ext cx="11420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controlar o acesso a funcionalidades especificando usuários ou papéis no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Quando usamos Asp.net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, podemos gerenciar estes papéis através do menu Project -&gt; Asp.net </a:t>
            </a:r>
            <a:r>
              <a:rPr lang="pt-BR" sz="3200" b="1" dirty="0" err="1">
                <a:solidFill>
                  <a:schemeClr val="tx2"/>
                </a:solidFill>
              </a:rPr>
              <a:t>Configuration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Com o </a:t>
            </a:r>
            <a:r>
              <a:rPr lang="pt-BR" sz="3200" b="1" dirty="0" err="1">
                <a:solidFill>
                  <a:schemeClr val="tx2"/>
                </a:solidFill>
              </a:rPr>
              <a:t>Simple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 podemos alimentar no </a:t>
            </a:r>
            <a:r>
              <a:rPr lang="pt-BR" sz="3200" b="1" dirty="0" err="1">
                <a:solidFill>
                  <a:schemeClr val="tx2"/>
                </a:solidFill>
              </a:rPr>
              <a:t>Seed</a:t>
            </a:r>
            <a:r>
              <a:rPr lang="pt-BR" sz="3200" b="1" dirty="0">
                <a:solidFill>
                  <a:schemeClr val="tx2"/>
                </a:solidFill>
              </a:rPr>
              <a:t> Inicial da aplicação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Configurar a lista de restaurantes para ser acessível apenas por administradores</a:t>
            </a:r>
          </a:p>
        </p:txBody>
      </p:sp>
    </p:spTree>
    <p:extLst>
      <p:ext uri="{BB962C8B-B14F-4D97-AF65-F5344CB8AC3E}">
        <p14:creationId xmlns:p14="http://schemas.microsoft.com/office/powerpoint/2010/main" val="33107927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SSL – </a:t>
            </a:r>
            <a:r>
              <a:rPr lang="pt-BR" sz="3600" b="1" dirty="0" err="1">
                <a:solidFill>
                  <a:schemeClr val="bg2"/>
                </a:solidFill>
              </a:rPr>
              <a:t>Secure</a:t>
            </a:r>
            <a:r>
              <a:rPr lang="pt-BR" sz="3600" b="1" dirty="0">
                <a:solidFill>
                  <a:schemeClr val="bg2"/>
                </a:solidFill>
              </a:rPr>
              <a:t> Socket </a:t>
            </a:r>
            <a:r>
              <a:rPr lang="pt-BR" sz="3600" b="1" dirty="0" err="1">
                <a:solidFill>
                  <a:schemeClr val="bg2"/>
                </a:solidFill>
              </a:rPr>
              <a:t>Layer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578223" y="1021297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1778646"/>
            <a:ext cx="1152746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Requisições de autenticação devem ser trafegadas sobre SSL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SSL no Visual Studio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Decorar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RequireHTTPS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Redirecionar porta do IIS Express para a porta padrão ou configurar o IIS Express para escutar a porta padrão</a:t>
            </a:r>
          </a:p>
        </p:txBody>
      </p:sp>
    </p:spTree>
    <p:extLst>
      <p:ext uri="{BB962C8B-B14F-4D97-AF65-F5344CB8AC3E}">
        <p14:creationId xmlns:p14="http://schemas.microsoft.com/office/powerpoint/2010/main" val="1955923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2958" y="1379411"/>
            <a:ext cx="1166734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Através desta técnica, pessoas mal intencionadas podem: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conteúdo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configurações do usuário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Roubar Cookies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Fazer download de </a:t>
            </a:r>
            <a:r>
              <a:rPr lang="pt-BR" sz="3200" b="1" dirty="0" err="1">
                <a:solidFill>
                  <a:schemeClr val="bg1"/>
                </a:solidFill>
              </a:rPr>
              <a:t>malware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Sequestrar conta de usuário</a:t>
            </a:r>
          </a:p>
        </p:txBody>
      </p:sp>
    </p:spTree>
    <p:extLst>
      <p:ext uri="{BB962C8B-B14F-4D97-AF65-F5344CB8AC3E}">
        <p14:creationId xmlns:p14="http://schemas.microsoft.com/office/powerpoint/2010/main" val="27430157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834" y="991414"/>
            <a:ext cx="1140310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Cadastrar uma crítica com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Resolver decorando 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ValidateInput</a:t>
            </a:r>
            <a:r>
              <a:rPr lang="pt-BR" sz="3200" b="1" dirty="0">
                <a:solidFill>
                  <a:schemeClr val="bg1"/>
                </a:solidFill>
              </a:rPr>
              <a:t>(false)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desabilita a segurança em todos os campos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Outra segurança: </a:t>
            </a:r>
            <a:r>
              <a:rPr lang="pt-BR" sz="3200" b="1" dirty="0" err="1">
                <a:solidFill>
                  <a:schemeClr val="bg1"/>
                </a:solidFill>
              </a:rPr>
              <a:t>Razor</a:t>
            </a:r>
            <a:r>
              <a:rPr lang="pt-BR" sz="3200" b="1" dirty="0">
                <a:solidFill>
                  <a:schemeClr val="bg1"/>
                </a:solidFill>
              </a:rPr>
              <a:t> exibe os dados com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r>
              <a:rPr lang="pt-BR" sz="3200" b="1" dirty="0">
                <a:solidFill>
                  <a:schemeClr val="bg1"/>
                </a:solidFill>
              </a:rPr>
              <a:t> Encode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Melhor solução: Decorar a propriedade do </a:t>
            </a:r>
            <a:r>
              <a:rPr lang="pt-BR" sz="3200" b="1" dirty="0" err="1">
                <a:solidFill>
                  <a:schemeClr val="bg1"/>
                </a:solidFill>
              </a:rPr>
              <a:t>model</a:t>
            </a:r>
            <a:r>
              <a:rPr lang="pt-BR" sz="3200" b="1" dirty="0">
                <a:solidFill>
                  <a:schemeClr val="bg1"/>
                </a:solidFill>
              </a:rPr>
              <a:t> com </a:t>
            </a:r>
            <a:r>
              <a:rPr lang="pt-BR" sz="3200" b="1" dirty="0" err="1">
                <a:solidFill>
                  <a:schemeClr val="bg1"/>
                </a:solidFill>
              </a:rPr>
              <a:t>AllowHtml</a:t>
            </a:r>
            <a:r>
              <a:rPr lang="pt-BR" sz="3200" b="1" dirty="0">
                <a:solidFill>
                  <a:schemeClr val="bg1"/>
                </a:solidFill>
              </a:rPr>
              <a:t> e atualizar a assinatura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65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5454" y="1300695"/>
            <a:ext cx="117486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XSS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Cadastrar uma crítica com uma </a:t>
            </a:r>
            <a:r>
              <a:rPr lang="pt-BR" sz="3200" b="1" dirty="0" err="1">
                <a:solidFill>
                  <a:schemeClr val="bg1"/>
                </a:solidFill>
              </a:rPr>
              <a:t>tag</a:t>
            </a:r>
            <a:r>
              <a:rPr lang="pt-BR" sz="3200" b="1" dirty="0">
                <a:solidFill>
                  <a:schemeClr val="bg1"/>
                </a:solidFill>
              </a:rPr>
              <a:t> script com </a:t>
            </a:r>
            <a:r>
              <a:rPr lang="pt-BR" sz="3200" b="1" dirty="0" err="1">
                <a:solidFill>
                  <a:schemeClr val="bg1"/>
                </a:solidFill>
              </a:rPr>
              <a:t>alert</a:t>
            </a:r>
            <a:r>
              <a:rPr lang="pt-BR" sz="3200" b="1" dirty="0">
                <a:solidFill>
                  <a:schemeClr val="bg1"/>
                </a:solidFill>
              </a:rPr>
              <a:t> no corpo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Podemos tratar com </a:t>
            </a:r>
            <a:r>
              <a:rPr lang="pt-BR" sz="3200" b="1" dirty="0" err="1">
                <a:solidFill>
                  <a:schemeClr val="bg1"/>
                </a:solidFill>
              </a:rPr>
              <a:t>if</a:t>
            </a:r>
            <a:r>
              <a:rPr lang="pt-BR" sz="3200" b="1" dirty="0">
                <a:solidFill>
                  <a:schemeClr val="bg1"/>
                </a:solidFill>
              </a:rPr>
              <a:t> (</a:t>
            </a:r>
            <a:r>
              <a:rPr lang="pt-BR" sz="3200" b="1" dirty="0" err="1">
                <a:solidFill>
                  <a:schemeClr val="bg1"/>
                </a:solidFill>
              </a:rPr>
              <a:t>Body.ToLower</a:t>
            </a:r>
            <a:r>
              <a:rPr lang="pt-BR" sz="3200" b="1" dirty="0">
                <a:solidFill>
                  <a:schemeClr val="bg1"/>
                </a:solidFill>
              </a:rPr>
              <a:t>().</a:t>
            </a:r>
            <a:r>
              <a:rPr lang="pt-BR" sz="3200" b="1" dirty="0" err="1">
                <a:solidFill>
                  <a:schemeClr val="bg1"/>
                </a:solidFill>
              </a:rPr>
              <a:t>Contains</a:t>
            </a:r>
            <a:r>
              <a:rPr lang="pt-BR" sz="3200" b="1" dirty="0">
                <a:solidFill>
                  <a:schemeClr val="bg1"/>
                </a:solidFill>
              </a:rPr>
              <a:t>(“&lt;script”))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existem muitas maneiras de injetar </a:t>
            </a:r>
            <a:r>
              <a:rPr lang="pt-BR" sz="3200" b="1" dirty="0" err="1">
                <a:solidFill>
                  <a:schemeClr val="bg1"/>
                </a:solidFill>
              </a:rPr>
              <a:t>javascript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img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src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=“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javascript:alert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’);”&gt;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body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onload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’)&gt; entre outras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Sequencias de escapes Unicode</a:t>
            </a:r>
          </a:p>
        </p:txBody>
      </p:sp>
    </p:spTree>
    <p:extLst>
      <p:ext uri="{BB962C8B-B14F-4D97-AF65-F5344CB8AC3E}">
        <p14:creationId xmlns:p14="http://schemas.microsoft.com/office/powerpoint/2010/main" val="2911067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2494" y="1421721"/>
            <a:ext cx="11594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Biblioteca </a:t>
            </a:r>
            <a:r>
              <a:rPr lang="pt-BR" sz="3200" b="1" dirty="0" err="1">
                <a:solidFill>
                  <a:schemeClr val="bg1"/>
                </a:solidFill>
              </a:rPr>
              <a:t>AntiXSS</a:t>
            </a:r>
            <a:r>
              <a:rPr lang="pt-BR" sz="3200" b="1" dirty="0">
                <a:solidFill>
                  <a:schemeClr val="bg1"/>
                </a:solidFill>
              </a:rPr>
              <a:t> da Microsoft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Instalar via </a:t>
            </a:r>
            <a:r>
              <a:rPr lang="pt-BR" sz="3200" b="1" dirty="0" err="1">
                <a:solidFill>
                  <a:schemeClr val="bg1"/>
                </a:solidFill>
              </a:rPr>
              <a:t>nuget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Utilizar a classe </a:t>
            </a:r>
            <a:r>
              <a:rPr lang="pt-BR" sz="3200" b="1" dirty="0" err="1">
                <a:solidFill>
                  <a:schemeClr val="bg1"/>
                </a:solidFill>
              </a:rPr>
              <a:t>Sanitizer</a:t>
            </a:r>
            <a:r>
              <a:rPr lang="pt-BR" sz="3200" b="1" dirty="0">
                <a:solidFill>
                  <a:schemeClr val="bg1"/>
                </a:solidFill>
              </a:rPr>
              <a:t> nas </a:t>
            </a:r>
            <a:r>
              <a:rPr lang="pt-BR" sz="3200" b="1" dirty="0" err="1">
                <a:solidFill>
                  <a:schemeClr val="bg1"/>
                </a:solidFill>
              </a:rPr>
              <a:t>actions</a:t>
            </a:r>
            <a:r>
              <a:rPr lang="pt-BR" sz="3200" b="1" dirty="0">
                <a:solidFill>
                  <a:schemeClr val="bg1"/>
                </a:solidFill>
              </a:rPr>
              <a:t> Criar e Editar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estático </a:t>
            </a:r>
            <a:r>
              <a:rPr lang="pt-BR" sz="3200" b="1" dirty="0" err="1">
                <a:solidFill>
                  <a:schemeClr val="bg1"/>
                </a:solidFill>
              </a:rPr>
              <a:t>GetSafeHtmlFragment</a:t>
            </a:r>
            <a:r>
              <a:rPr lang="pt-BR" sz="3200" b="1" dirty="0">
                <a:solidFill>
                  <a:schemeClr val="bg1"/>
                </a:solidFill>
              </a:rPr>
              <a:t> filtra uma grande lista de entradas maliciosas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permite a entrada de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de formatação como &lt;em&gt;</a:t>
            </a:r>
          </a:p>
        </p:txBody>
      </p:sp>
    </p:spTree>
    <p:extLst>
      <p:ext uri="{BB962C8B-B14F-4D97-AF65-F5344CB8AC3E}">
        <p14:creationId xmlns:p14="http://schemas.microsoft.com/office/powerpoint/2010/main" val="1624533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9691" y="1504056"/>
            <a:ext cx="11635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2400"/>
              </a:spcAft>
            </a:pP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via CSRF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Tratar ataques com o </a:t>
            </a:r>
            <a:r>
              <a:rPr lang="pt-BR" sz="3200" b="1" dirty="0" err="1">
                <a:solidFill>
                  <a:schemeClr val="bg1"/>
                </a:solidFill>
              </a:rPr>
              <a:t>helper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519517"/>
            <a:ext cx="12192000" cy="398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6685" y="1925839"/>
            <a:ext cx="11455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Caching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Diagnostics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0E4582"/>
                </a:solidFill>
              </a:rPr>
              <a:t>i18n, l10n – </a:t>
            </a:r>
            <a:r>
              <a:rPr lang="pt-BR" sz="4000" b="1" dirty="0" err="1">
                <a:solidFill>
                  <a:srgbClr val="0E4582"/>
                </a:solidFill>
              </a:rPr>
              <a:t>Globalizacao</a:t>
            </a:r>
            <a:r>
              <a:rPr lang="pt-BR" sz="4000" b="1" dirty="0">
                <a:solidFill>
                  <a:srgbClr val="0E4582"/>
                </a:solidFill>
              </a:rPr>
              <a:t> e Localização</a:t>
            </a:r>
          </a:p>
        </p:txBody>
      </p:sp>
      <p:sp>
        <p:nvSpPr>
          <p:cNvPr id="6" name="Título 6"/>
          <p:cNvSpPr txBox="1">
            <a:spLocks/>
          </p:cNvSpPr>
          <p:nvPr/>
        </p:nvSpPr>
        <p:spPr>
          <a:xfrm>
            <a:off x="1021976" y="5032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Infraestrutura Asp.net</a:t>
            </a:r>
          </a:p>
        </p:txBody>
      </p:sp>
    </p:spTree>
    <p:extLst>
      <p:ext uri="{BB962C8B-B14F-4D97-AF65-F5344CB8AC3E}">
        <p14:creationId xmlns:p14="http://schemas.microsoft.com/office/powerpoint/2010/main" val="297427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1"/>
            <a:ext cx="11093825" cy="36038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Criação de Testes Unitários contra o </a:t>
            </a:r>
            <a:r>
              <a:rPr lang="pt-BR" sz="4000" b="1" dirty="0" err="1">
                <a:solidFill>
                  <a:schemeClr val="bg1"/>
                </a:solidFill>
              </a:rPr>
              <a:t>Controller</a:t>
            </a:r>
            <a:endParaRPr lang="pt-BR" sz="40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Testando a </a:t>
            </a:r>
            <a:r>
              <a:rPr lang="pt-BR" sz="4000" b="1" dirty="0" err="1">
                <a:solidFill>
                  <a:schemeClr val="bg1"/>
                </a:solidFill>
              </a:rPr>
              <a:t>ViewBag</a:t>
            </a:r>
            <a:endParaRPr lang="pt-BR" sz="4000" b="1" dirty="0">
              <a:solidFill>
                <a:schemeClr val="bg1"/>
              </a:solidFill>
            </a:endParaRPr>
          </a:p>
          <a:p>
            <a:pPr marL="34290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Habilitando a execução dos testes unitários pós build através do menu TEST -&gt; Test Settings</a:t>
            </a: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1251" y="514581"/>
            <a:ext cx="4301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Testes Unitários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7503" y="1142999"/>
            <a:ext cx="11914167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Controla o cache na memória do servidor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Ganho de desempenho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Pode-se configurar: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Duração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Variação do cache de acordo com os parâmetros enviados na requisição</a:t>
            </a:r>
            <a:r>
              <a:rPr lang="pt-BR" sz="2400" dirty="0">
                <a:solidFill>
                  <a:schemeClr val="tx2"/>
                </a:solidFill>
              </a:rPr>
              <a:t/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Busca da Home com Cache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configurado de forma incorreta gera resultados indesejados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Cache em </a:t>
            </a:r>
            <a:r>
              <a:rPr lang="pt-BR" sz="2800" b="1" dirty="0" err="1">
                <a:solidFill>
                  <a:schemeClr val="tx2"/>
                </a:solidFill>
              </a:rPr>
              <a:t>Actions</a:t>
            </a:r>
            <a:r>
              <a:rPr lang="pt-BR" sz="2800" b="1" dirty="0">
                <a:solidFill>
                  <a:schemeClr val="tx2"/>
                </a:solidFill>
              </a:rPr>
              <a:t> Filhas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8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61366" y="141763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Configurações do </a:t>
            </a:r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80683" y="969326"/>
            <a:ext cx="1195443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VaryByParam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None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Sempre faz cache do mesmo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coteudo</a:t>
            </a:r>
            <a:endParaRPr lang="pt-BR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Name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combinação de parâmetros enviados (parâmetros separados por ;)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accent3">
                    <a:lumMod val="75000"/>
                  </a:schemeClr>
                </a:solidFill>
              </a:rPr>
              <a:t>*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qualquer alteração encontrada na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Location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Server,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e Server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VaryByHeader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alterações encontradas no header da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VaryByCustom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implementação de um método estático encontrado no global.asax chamado GetVaryByCustomString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SqlDependency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sempre que os dados de uma tabela forem alterados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35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43646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Cache Profiles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1641677"/>
            <a:ext cx="11954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É possível configurar mais de um perfil de cache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Evitando a redundância de configurações de cache pelos </a:t>
            </a: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Tornando controlável a manutenção sem necessidade de </a:t>
            </a:r>
            <a:r>
              <a:rPr lang="pt-BR" sz="3200" b="1" dirty="0" err="1">
                <a:solidFill>
                  <a:schemeClr val="bg1"/>
                </a:solidFill>
              </a:rPr>
              <a:t>deploy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</a:t>
            </a:r>
            <a:r>
              <a:rPr lang="pt-BR" sz="3200" b="1" dirty="0" err="1">
                <a:solidFill>
                  <a:schemeClr val="bg1"/>
                </a:solidFill>
              </a:rPr>
              <a:t>System.web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caching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outputCacheSettings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outputCacheProfiles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854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5019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Localização e Cultura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4552" y="1386184"/>
            <a:ext cx="117836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nos formatos de moeda, data, hora...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Ex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DateTime.Now.ToString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()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Thread.CurrentUICulture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na escolha do arquivo de </a:t>
            </a:r>
            <a:r>
              <a:rPr lang="pt-BR" sz="2800" b="1" dirty="0" err="1">
                <a:solidFill>
                  <a:srgbClr val="000000"/>
                </a:solidFill>
              </a:rPr>
              <a:t>resources</a:t>
            </a:r>
            <a:r>
              <a:rPr lang="pt-BR" sz="2800" b="1" dirty="0">
                <a:solidFill>
                  <a:srgbClr val="000000"/>
                </a:solidFill>
              </a:rPr>
              <a:t> </a:t>
            </a:r>
            <a:r>
              <a:rPr lang="pt-BR" sz="2800" b="1" dirty="0" err="1">
                <a:solidFill>
                  <a:srgbClr val="000000"/>
                </a:solidFill>
              </a:rPr>
              <a:t>resx</a:t>
            </a:r>
            <a:endParaRPr lang="pt-BR" sz="2800" b="1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ASP.net pode definir culturas de acordo com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Accept-language</a:t>
            </a:r>
            <a:r>
              <a:rPr lang="pt-BR" sz="3200" b="1" dirty="0">
                <a:solidFill>
                  <a:schemeClr val="tx2"/>
                </a:solidFill>
              </a:rPr>
              <a:t> ou a seção </a:t>
            </a:r>
            <a:r>
              <a:rPr lang="pt-BR" sz="3200" b="1" dirty="0" err="1">
                <a:solidFill>
                  <a:schemeClr val="tx2"/>
                </a:solidFill>
              </a:rPr>
              <a:t>globalization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</a:t>
            </a:r>
            <a:r>
              <a:rPr lang="pt-BR" sz="3200" b="1" dirty="0" err="1">
                <a:solidFill>
                  <a:schemeClr val="tx2"/>
                </a:solidFill>
              </a:rPr>
              <a:t>Setando</a:t>
            </a:r>
            <a:r>
              <a:rPr lang="pt-BR" sz="3200" b="1" dirty="0">
                <a:solidFill>
                  <a:schemeClr val="tx2"/>
                </a:solidFill>
              </a:rPr>
              <a:t> a cultura como auto para delegar as configurações para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83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Arquivos de </a:t>
            </a:r>
            <a:r>
              <a:rPr lang="pt-BR" b="1" dirty="0" err="1">
                <a:solidFill>
                  <a:schemeClr val="bg2"/>
                </a:solidFill>
              </a:rPr>
              <a:t>Resources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657" y="1695463"/>
            <a:ext cx="115779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Arquivos de </a:t>
            </a:r>
            <a:r>
              <a:rPr lang="pt-BR" sz="3600" b="1" dirty="0" err="1">
                <a:solidFill>
                  <a:schemeClr val="tx2"/>
                </a:solidFill>
              </a:rPr>
              <a:t>resources</a:t>
            </a:r>
            <a:r>
              <a:rPr lang="pt-BR" sz="3600" b="1" dirty="0">
                <a:solidFill>
                  <a:schemeClr val="tx2"/>
                </a:solidFill>
              </a:rPr>
              <a:t> podem armazenar textos localizados e </a:t>
            </a:r>
            <a:r>
              <a:rPr lang="pt-BR" sz="3600" b="1" dirty="0" err="1">
                <a:solidFill>
                  <a:schemeClr val="tx2"/>
                </a:solidFill>
              </a:rPr>
              <a:t>assets</a:t>
            </a:r>
            <a:r>
              <a:rPr lang="pt-BR" sz="3600" b="1" dirty="0">
                <a:solidFill>
                  <a:schemeClr val="tx2"/>
                </a:solidFill>
              </a:rPr>
              <a:t> (recursos) binários por idioma/cultura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Demo: Criando arquivo </a:t>
            </a:r>
            <a:r>
              <a:rPr lang="pt-BR" sz="3600" b="1" dirty="0" err="1">
                <a:solidFill>
                  <a:schemeClr val="tx2"/>
                </a:solidFill>
              </a:rPr>
              <a:t>HomeResources</a:t>
            </a:r>
            <a:r>
              <a:rPr lang="pt-BR" sz="3600" b="1" dirty="0">
                <a:solidFill>
                  <a:schemeClr val="tx2"/>
                </a:solidFill>
              </a:rPr>
              <a:t> para português e inglês e habilitando o cache </a:t>
            </a:r>
            <a:r>
              <a:rPr lang="pt-BR" sz="3600" b="1" dirty="0" err="1">
                <a:solidFill>
                  <a:schemeClr val="tx2"/>
                </a:solidFill>
              </a:rPr>
              <a:t>VaryByHeader</a:t>
            </a:r>
            <a:r>
              <a:rPr lang="pt-BR" sz="3600" b="1" dirty="0">
                <a:solidFill>
                  <a:schemeClr val="tx2"/>
                </a:solidFill>
              </a:rPr>
              <a:t>=“</a:t>
            </a:r>
            <a:r>
              <a:rPr lang="pt-BR" sz="3600" b="1" dirty="0" err="1">
                <a:solidFill>
                  <a:schemeClr val="tx2"/>
                </a:solidFill>
              </a:rPr>
              <a:t>Accept-language</a:t>
            </a:r>
            <a:r>
              <a:rPr lang="pt-BR" sz="3600" b="1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334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Diagnostics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94728" y="1208757"/>
            <a:ext cx="680421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Asp.net Health </a:t>
            </a:r>
            <a:r>
              <a:rPr lang="pt-BR" sz="3600" b="1" dirty="0" err="1">
                <a:solidFill>
                  <a:schemeClr val="tx2"/>
                </a:solidFill>
              </a:rPr>
              <a:t>Monitoring</a:t>
            </a:r>
            <a:endParaRPr lang="pt-BR" sz="3600" b="1" dirty="0">
              <a:solidFill>
                <a:schemeClr val="tx2"/>
              </a:solidFill>
            </a:endParaRP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Log4net 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Elmah</a:t>
            </a:r>
            <a:r>
              <a:rPr lang="pt-BR" sz="3600" b="1" dirty="0">
                <a:solidFill>
                  <a:schemeClr val="tx2"/>
                </a:solidFill>
              </a:rPr>
              <a:t> (</a:t>
            </a:r>
            <a:r>
              <a:rPr lang="pt-BR" sz="3600" b="1" dirty="0" err="1">
                <a:solidFill>
                  <a:schemeClr val="tx2"/>
                </a:solidFill>
              </a:rPr>
              <a:t>Error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Modules </a:t>
            </a:r>
            <a:r>
              <a:rPr lang="pt-BR" sz="3600" b="1" dirty="0" err="1">
                <a:solidFill>
                  <a:schemeClr val="tx2"/>
                </a:solidFill>
              </a:rPr>
              <a:t>and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Handlers</a:t>
            </a:r>
            <a:r>
              <a:rPr lang="pt-BR" sz="36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Patterns</a:t>
            </a:r>
            <a:r>
              <a:rPr lang="pt-BR" sz="3600" b="1" dirty="0">
                <a:solidFill>
                  <a:schemeClr val="tx2"/>
                </a:solidFill>
              </a:rPr>
              <a:t> &amp; </a:t>
            </a:r>
            <a:r>
              <a:rPr lang="pt-BR" sz="3600" b="1" dirty="0" err="1">
                <a:solidFill>
                  <a:schemeClr val="tx2"/>
                </a:solidFill>
              </a:rPr>
              <a:t>Pratices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Application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" name="Seta para a direita 1"/>
          <p:cNvSpPr/>
          <p:nvPr/>
        </p:nvSpPr>
        <p:spPr>
          <a:xfrm>
            <a:off x="779929" y="1948817"/>
            <a:ext cx="4074460" cy="2837329"/>
          </a:xfrm>
          <a:prstGeom prst="rightArrow">
            <a:avLst>
              <a:gd name="adj1" fmla="val 59479"/>
              <a:gd name="adj2" fmla="val 2630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pt-BR" sz="3600" b="1" dirty="0">
                <a:solidFill>
                  <a:schemeClr val="accent3">
                    <a:lumMod val="75000"/>
                  </a:schemeClr>
                </a:solidFill>
              </a:rPr>
              <a:t>Opções de Log</a:t>
            </a:r>
          </a:p>
        </p:txBody>
      </p:sp>
    </p:spTree>
    <p:extLst>
      <p:ext uri="{BB962C8B-B14F-4D97-AF65-F5344CB8AC3E}">
        <p14:creationId xmlns:p14="http://schemas.microsoft.com/office/powerpoint/2010/main" val="2759460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D.I. no asp.net MVC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1052446"/>
            <a:ext cx="119947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Padrão importante para TDD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err="1"/>
              <a:t>Controllers</a:t>
            </a:r>
            <a:r>
              <a:rPr lang="pt-BR" sz="2800" b="1" dirty="0"/>
              <a:t> precisam receber um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Testes precisam “</a:t>
            </a:r>
            <a:r>
              <a:rPr lang="pt-BR" sz="2800" b="1" dirty="0" err="1"/>
              <a:t>mockar</a:t>
            </a:r>
            <a:r>
              <a:rPr lang="pt-BR" sz="2800" b="1" dirty="0"/>
              <a:t>” o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MVC precisa de </a:t>
            </a:r>
            <a:r>
              <a:rPr lang="pt-BR" sz="2800" b="1" dirty="0" err="1"/>
              <a:t>controllers</a:t>
            </a:r>
            <a:r>
              <a:rPr lang="pt-BR" sz="2800" b="1" dirty="0"/>
              <a:t> com construtores sem parâmetros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Como resolver?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Container de Injeção de </a:t>
            </a:r>
            <a:r>
              <a:rPr lang="pt-BR" sz="2800" b="1" dirty="0" err="1"/>
              <a:t>Dependencia</a:t>
            </a:r>
            <a:r>
              <a:rPr lang="pt-BR" sz="2800" b="1" dirty="0"/>
              <a:t>!</a:t>
            </a:r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 err="1"/>
              <a:t>Ninject</a:t>
            </a:r>
            <a:endParaRPr lang="pt-BR" sz="2800" dirty="0"/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/>
              <a:t>StructureMap.MVC3, StructureMap.MVC4, StructureMap.MVC5</a:t>
            </a:r>
          </a:p>
        </p:txBody>
      </p:sp>
    </p:spTree>
    <p:extLst>
      <p:ext uri="{BB962C8B-B14F-4D97-AF65-F5344CB8AC3E}">
        <p14:creationId xmlns:p14="http://schemas.microsoft.com/office/powerpoint/2010/main" val="34602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5" descr="iconos-0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87" y="-564778"/>
            <a:ext cx="8968003" cy="795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1" y="942433"/>
            <a:ext cx="1180651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Bundling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Minificação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Diminui o tempo de carregamento da página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No MVC 4 não é mais necessário o uso de </a:t>
            </a:r>
            <a:r>
              <a:rPr lang="pt-BR" sz="3000" b="1" dirty="0" err="1"/>
              <a:t>Url.Content</a:t>
            </a:r>
            <a:r>
              <a:rPr lang="pt-BR" sz="3000" b="1" dirty="0"/>
              <a:t> para gerar a </a:t>
            </a:r>
            <a:r>
              <a:rPr lang="pt-BR" sz="3000" b="1" dirty="0" err="1"/>
              <a:t>url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Cenário inicial com vários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Análise do cenário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Biblioteca </a:t>
            </a:r>
            <a:r>
              <a:rPr lang="pt-BR" sz="3000" b="1" dirty="0" err="1"/>
              <a:t>Microsoft.Aspnet.Web.Optimization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Dependências Antlr3 e </a:t>
            </a:r>
            <a:r>
              <a:rPr lang="pt-BR" sz="3000" b="1" dirty="0" err="1"/>
              <a:t>WebGrease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600140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5" descr="iconos-02-02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158" b="31121"/>
          <a:stretch/>
        </p:blipFill>
        <p:spPr bwMode="auto">
          <a:xfrm>
            <a:off x="2842900" y="-685799"/>
            <a:ext cx="9353789" cy="753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03040"/>
            <a:ext cx="118334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Criando </a:t>
            </a:r>
            <a:r>
              <a:rPr lang="pt-BR" sz="3600" b="1" dirty="0" err="1">
                <a:solidFill>
                  <a:schemeClr val="bg1"/>
                </a:solidFill>
              </a:rPr>
              <a:t>ScriptBundles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StyleBundles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BundleTable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É Possível usar </a:t>
            </a:r>
            <a:r>
              <a:rPr lang="pt-BR" sz="3600" b="1" dirty="0" err="1">
                <a:solidFill>
                  <a:schemeClr val="bg1"/>
                </a:solidFill>
              </a:rPr>
              <a:t>wildcards</a:t>
            </a:r>
            <a:r>
              <a:rPr lang="pt-BR" sz="3600" b="1" dirty="0">
                <a:solidFill>
                  <a:schemeClr val="bg1"/>
                </a:solidFill>
              </a:rPr>
              <a:t> para buscar os arquivos 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(*, {</a:t>
            </a:r>
            <a:r>
              <a:rPr lang="pt-BR" sz="3600" b="1" dirty="0" err="1">
                <a:solidFill>
                  <a:schemeClr val="bg1"/>
                </a:solidFill>
              </a:rPr>
              <a:t>version</a:t>
            </a:r>
            <a:r>
              <a:rPr lang="pt-BR" sz="3600" b="1" dirty="0">
                <a:solidFill>
                  <a:schemeClr val="bg1"/>
                </a:solidFill>
              </a:rPr>
              <a:t>})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Por padrão o componente está  configurado para ignorar arquivos vsdoc, e min</a:t>
            </a:r>
          </a:p>
        </p:txBody>
      </p:sp>
    </p:spTree>
    <p:extLst>
      <p:ext uri="{BB962C8B-B14F-4D97-AF65-F5344CB8AC3E}">
        <p14:creationId xmlns:p14="http://schemas.microsoft.com/office/powerpoint/2010/main" val="1825535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4" y="996221"/>
            <a:ext cx="1195450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Caminhos Virtuais e Referências Relativas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Devemos tomar cuidado quando temos referencias relativas dentro dos </a:t>
            </a:r>
            <a:r>
              <a:rPr lang="pt-BR" sz="2800" b="1" dirty="0" err="1">
                <a:solidFill>
                  <a:schemeClr val="tx2"/>
                </a:solidFill>
              </a:rPr>
              <a:t>CSS’s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Ex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sz="2800" b="1" dirty="0" err="1">
                <a:solidFill>
                  <a:schemeClr val="tx2"/>
                </a:solidFill>
              </a:rPr>
              <a:t>bootstrap</a:t>
            </a:r>
            <a:r>
              <a:rPr lang="pt-BR" sz="2800" b="1" dirty="0">
                <a:solidFill>
                  <a:schemeClr val="tx2"/>
                </a:solidFill>
              </a:rPr>
              <a:t> utiliza referencias relativas aos arquivos de imagem glyphicons-*.png</a:t>
            </a:r>
          </a:p>
          <a:p>
            <a:pPr marL="16129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background-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url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(“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glyphicons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-...”);</a:t>
            </a:r>
            <a:r>
              <a:rPr lang="pt-BR" sz="2400" dirty="0">
                <a:solidFill>
                  <a:schemeClr val="tx2"/>
                </a:solidFill>
              </a:rPr>
              <a:t/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utilizamos um 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 a partir do caminho virtual “~/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 o navegador tentará encontrar a imagem em 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images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glyphicons</a:t>
            </a:r>
            <a:r>
              <a:rPr lang="pt-BR" sz="2800" b="1" dirty="0">
                <a:solidFill>
                  <a:schemeClr val="tx2"/>
                </a:solidFill>
              </a:rPr>
              <a:t>...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Para resolver este bug basta configurar o caminho virtual para o mesmo caminho físico do CSS como em  (“~/</a:t>
            </a:r>
            <a:r>
              <a:rPr lang="pt-BR" sz="2800" b="1" dirty="0" err="1">
                <a:solidFill>
                  <a:schemeClr val="tx2"/>
                </a:solidFill>
              </a:rPr>
              <a:t>content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865763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74815" y="1704474"/>
            <a:ext cx="11010679" cy="35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Regras de </a:t>
            </a:r>
            <a:r>
              <a:rPr lang="pt-BR" sz="3600" dirty="0" err="1">
                <a:solidFill>
                  <a:schemeClr val="bg1"/>
                </a:solidFill>
              </a:rPr>
              <a:t>Routing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Controllers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Actions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r>
              <a:rPr lang="pt-BR" sz="3600" dirty="0">
                <a:solidFill>
                  <a:schemeClr val="bg1"/>
                </a:solidFill>
              </a:rPr>
              <a:t> (</a:t>
            </a:r>
            <a:r>
              <a:rPr lang="pt-BR" sz="3600" dirty="0" err="1">
                <a:solidFill>
                  <a:schemeClr val="bg1"/>
                </a:solidFill>
              </a:rPr>
              <a:t>Pre</a:t>
            </a:r>
            <a:r>
              <a:rPr lang="pt-BR" sz="3600" dirty="0">
                <a:solidFill>
                  <a:schemeClr val="bg1"/>
                </a:solidFill>
              </a:rPr>
              <a:t> e </a:t>
            </a:r>
            <a:r>
              <a:rPr lang="pt-BR" sz="3600" dirty="0" err="1">
                <a:solidFill>
                  <a:schemeClr val="bg1"/>
                </a:solidFill>
              </a:rPr>
              <a:t>Pos</a:t>
            </a:r>
            <a:r>
              <a:rPr lang="pt-BR" sz="3600" dirty="0">
                <a:solidFill>
                  <a:schemeClr val="bg1"/>
                </a:solidFill>
              </a:rPr>
              <a:t> Processors)</a:t>
            </a: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Parameters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Results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81251" y="484841"/>
            <a:ext cx="5188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err="1">
                <a:solidFill>
                  <a:schemeClr val="bg2"/>
                </a:solidFill>
              </a:rPr>
              <a:t>Routes</a:t>
            </a:r>
            <a:r>
              <a:rPr lang="pt-BR" sz="4000" b="1" dirty="0">
                <a:solidFill>
                  <a:schemeClr val="bg2"/>
                </a:solidFill>
              </a:rPr>
              <a:t> e </a:t>
            </a:r>
            <a:r>
              <a:rPr lang="pt-BR" sz="4000" b="1" dirty="0" err="1">
                <a:solidFill>
                  <a:schemeClr val="bg2"/>
                </a:solidFill>
              </a:rPr>
              <a:t>Controllers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3" y="1223683"/>
            <a:ext cx="118603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Referenciar os </a:t>
            </a:r>
            <a:r>
              <a:rPr lang="pt-BR" sz="3200" b="1" dirty="0" err="1">
                <a:solidFill>
                  <a:schemeClr val="bg1"/>
                </a:solidFill>
              </a:rPr>
              <a:t>bundles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Styles.Render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Scripts.Render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referência é gerada com um valor na </a:t>
            </a:r>
            <a:r>
              <a:rPr lang="pt-BR" sz="3200" b="1" dirty="0" err="1">
                <a:solidFill>
                  <a:schemeClr val="bg1"/>
                </a:solidFill>
              </a:rPr>
              <a:t>querystring</a:t>
            </a:r>
            <a:r>
              <a:rPr lang="pt-BR" sz="3200" b="1" dirty="0">
                <a:solidFill>
                  <a:schemeClr val="bg1"/>
                </a:solidFill>
              </a:rPr>
              <a:t> para evitar cache do recurso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Os recursos só serão unidos quando a chave </a:t>
            </a:r>
            <a:r>
              <a:rPr lang="pt-BR" sz="3200" b="1" dirty="0" err="1">
                <a:solidFill>
                  <a:schemeClr val="bg1"/>
                </a:solidFill>
              </a:rPr>
              <a:t>compilation</a:t>
            </a:r>
            <a:r>
              <a:rPr lang="pt-BR" sz="3200" b="1" dirty="0">
                <a:solidFill>
                  <a:schemeClr val="bg1"/>
                </a:solidFill>
              </a:rPr>
              <a:t> debug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r>
              <a:rPr lang="pt-BR" sz="3200" b="1" dirty="0">
                <a:solidFill>
                  <a:schemeClr val="bg1"/>
                </a:solidFill>
              </a:rPr>
              <a:t> for definida como false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Minificação</a:t>
            </a:r>
            <a:endParaRPr lang="pt-BR" sz="3200" b="1" dirty="0">
              <a:solidFill>
                <a:schemeClr val="bg1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O recurso de </a:t>
            </a:r>
            <a:r>
              <a:rPr lang="pt-BR" sz="2400" dirty="0" err="1">
                <a:solidFill>
                  <a:srgbClr val="FFC000"/>
                </a:solidFill>
              </a:rPr>
              <a:t>minificação</a:t>
            </a:r>
            <a:r>
              <a:rPr lang="pt-BR" sz="2400" dirty="0">
                <a:solidFill>
                  <a:srgbClr val="FFC000"/>
                </a:solidFill>
              </a:rPr>
              <a:t> é ativado através da propriedade </a:t>
            </a:r>
            <a:r>
              <a:rPr lang="pt-BR" sz="2400" dirty="0" err="1">
                <a:solidFill>
                  <a:srgbClr val="FFC000"/>
                </a:solidFill>
              </a:rPr>
              <a:t>BundleTable.EnableOptimizations</a:t>
            </a:r>
            <a:r>
              <a:rPr lang="pt-BR" sz="2400" dirty="0">
                <a:solidFill>
                  <a:srgbClr val="FFC000"/>
                </a:solidFill>
              </a:rPr>
              <a:t> = </a:t>
            </a:r>
            <a:r>
              <a:rPr lang="pt-BR" sz="2400" dirty="0" err="1">
                <a:solidFill>
                  <a:srgbClr val="FFC000"/>
                </a:solidFill>
              </a:rPr>
              <a:t>true</a:t>
            </a:r>
            <a:endParaRPr lang="pt-B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62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292053"/>
            <a:ext cx="11678096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200" b="1" dirty="0" err="1"/>
              <a:t>WebServices</a:t>
            </a:r>
            <a:r>
              <a:rPr lang="pt-BR" sz="3200" b="1" dirty="0"/>
              <a:t> permitem dispositivos se comunicarem entre eles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WebServices</a:t>
            </a:r>
            <a:r>
              <a:rPr lang="pt-BR" sz="2400" dirty="0"/>
              <a:t> HTTP – XML (POX, WS-* SOAP)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Remoting</a:t>
            </a:r>
            <a:r>
              <a:rPr lang="pt-BR" sz="2400" dirty="0"/>
              <a:t> TCP dados binários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Message</a:t>
            </a:r>
            <a:r>
              <a:rPr lang="pt-BR" sz="2400" dirty="0"/>
              <a:t> </a:t>
            </a:r>
            <a:r>
              <a:rPr lang="pt-BR" sz="2400" dirty="0" err="1"/>
              <a:t>Queue</a:t>
            </a:r>
            <a:endParaRPr lang="pt-BR" sz="2400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WCF Abstraiu as tecnologias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HTTP é um protocolo bastante difundido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Aceita Cache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Criptografia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Qualquer dispositivo entende (Celulares, </a:t>
            </a:r>
            <a:r>
              <a:rPr lang="pt-BR" sz="2800" dirty="0" err="1"/>
              <a:t>Tablets</a:t>
            </a:r>
            <a:r>
              <a:rPr lang="pt-BR" sz="2800" dirty="0"/>
              <a:t>, PCs)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3200" b="1" dirty="0"/>
              <a:t>Web API – Biblioteca para construção de serviços sobre HTTP</a:t>
            </a:r>
          </a:p>
        </p:txBody>
      </p:sp>
    </p:spTree>
    <p:extLst>
      <p:ext uri="{BB962C8B-B14F-4D97-AF65-F5344CB8AC3E}">
        <p14:creationId xmlns:p14="http://schemas.microsoft.com/office/powerpoint/2010/main" val="27809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1552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996220"/>
            <a:ext cx="1175280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 Pode ser hospedado no IIS, IIS Express, </a:t>
            </a:r>
            <a:r>
              <a:rPr lang="pt-BR" sz="2800" b="1" dirty="0" err="1">
                <a:solidFill>
                  <a:schemeClr val="tx2"/>
                </a:solidFill>
              </a:rPr>
              <a:t>SelfHost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App</a:t>
            </a:r>
            <a:endParaRPr lang="pt-BR" sz="2800" b="1" dirty="0">
              <a:solidFill>
                <a:schemeClr val="tx2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Através do componente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Microsoft.Aspnet.WebApi.SelfHost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Preparação do ambiente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No IIS Express é necessário habilitar os verbos PUT e DELETE no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Handler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ExtensionlessUrl-Integrated-4.0 no arquivo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aplicationhost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config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Criando o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UsuariosController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Implementando serviços com os 4 verbos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Consumindo os serviços no cliente com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Instalar o </a:t>
            </a:r>
            <a:r>
              <a:rPr lang="pt-BR" sz="2800" b="1" dirty="0" err="1">
                <a:solidFill>
                  <a:schemeClr val="tx2"/>
                </a:solidFill>
              </a:rPr>
              <a:t>WebApi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RouteDebugger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Análise dos métodos de seleção da action</a:t>
            </a:r>
          </a:p>
        </p:txBody>
      </p:sp>
    </p:spTree>
    <p:extLst>
      <p:ext uri="{BB962C8B-B14F-4D97-AF65-F5344CB8AC3E}">
        <p14:creationId xmlns:p14="http://schemas.microsoft.com/office/powerpoint/2010/main" val="3659607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986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47475" y="1178257"/>
            <a:ext cx="115455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Content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Negotiation</a:t>
            </a:r>
            <a:r>
              <a:rPr lang="pt-BR" sz="3600" b="1" dirty="0">
                <a:solidFill>
                  <a:schemeClr val="bg1"/>
                </a:solidFill>
              </a:rPr>
              <a:t> – Recurso nativo da especificação HTTP 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bg1"/>
                </a:solidFill>
              </a:rPr>
              <a:t>O Cliente define no header requisição o media-</a:t>
            </a:r>
            <a:r>
              <a:rPr lang="pt-BR" sz="2800" dirty="0" err="1">
                <a:solidFill>
                  <a:schemeClr val="bg1"/>
                </a:solidFill>
              </a:rPr>
              <a:t>type</a:t>
            </a:r>
            <a:r>
              <a:rPr lang="pt-BR" sz="2800" dirty="0">
                <a:solidFill>
                  <a:schemeClr val="bg1"/>
                </a:solidFill>
              </a:rPr>
              <a:t> do recurso que deseja obter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Analisando os </a:t>
            </a:r>
            <a:r>
              <a:rPr lang="pt-BR" sz="3600" b="1" dirty="0" err="1">
                <a:solidFill>
                  <a:schemeClr val="bg1"/>
                </a:solidFill>
              </a:rPr>
              <a:t>GlobalConfiguration.Configuration.Formatters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Alterar o media-</a:t>
            </a:r>
            <a:r>
              <a:rPr lang="pt-BR" sz="3600" b="1" dirty="0" err="1">
                <a:solidFill>
                  <a:schemeClr val="bg1"/>
                </a:solidFill>
              </a:rPr>
              <a:t>type</a:t>
            </a:r>
            <a:r>
              <a:rPr lang="pt-BR" sz="3600" b="1" dirty="0">
                <a:solidFill>
                  <a:schemeClr val="bg1"/>
                </a:solidFill>
              </a:rPr>
              <a:t> no Header </a:t>
            </a:r>
            <a:r>
              <a:rPr lang="pt-BR" sz="3600" b="1" dirty="0" err="1">
                <a:solidFill>
                  <a:schemeClr val="bg1"/>
                </a:solidFill>
              </a:rPr>
              <a:t>Accept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</a:t>
            </a:r>
            <a:r>
              <a:rPr lang="pt-BR" sz="3600" b="1" dirty="0" err="1">
                <a:solidFill>
                  <a:schemeClr val="bg1"/>
                </a:solidFill>
              </a:rPr>
              <a:t>Client</a:t>
            </a:r>
            <a:r>
              <a:rPr lang="pt-BR" sz="3600" b="1" dirty="0">
                <a:solidFill>
                  <a:schemeClr val="bg1"/>
                </a:solidFill>
              </a:rPr>
              <a:t> XML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162735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14247" y="575821"/>
            <a:ext cx="556708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primitivos por padrão não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complexos por padrão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Apenas um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é permitido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Atributo </a:t>
            </a:r>
            <a:r>
              <a:rPr lang="pt-BR" sz="3000" b="1" dirty="0" err="1">
                <a:solidFill>
                  <a:schemeClr val="bg1"/>
                </a:solidFill>
              </a:rPr>
              <a:t>FromBody</a:t>
            </a:r>
            <a:r>
              <a:rPr lang="pt-BR" sz="3000" b="1" dirty="0">
                <a:solidFill>
                  <a:schemeClr val="bg1"/>
                </a:solidFill>
              </a:rPr>
              <a:t> – Indica que um tipo primitivo está no corpo da mensagem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79928" y="2428302"/>
            <a:ext cx="3092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Action</a:t>
            </a:r>
            <a:endParaRPr lang="pt-BR" sz="4800" b="1" dirty="0">
              <a:solidFill>
                <a:schemeClr val="tx2"/>
              </a:solidFill>
            </a:endParaRPr>
          </a:p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Parameters</a:t>
            </a:r>
            <a:endParaRPr lang="pt-BR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38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-367046" y="1727475"/>
            <a:ext cx="1203909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O IIS possui um pool de </a:t>
            </a:r>
            <a:r>
              <a:rPr lang="pt-BR" sz="3200" b="1" dirty="0" err="1"/>
              <a:t>worker</a:t>
            </a:r>
            <a:r>
              <a:rPr lang="pt-BR" sz="3200" b="1" dirty="0"/>
              <a:t> threads para servir as requisições HTTP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a thread não for liberada, ela aguarda até que o servidor complete a resposta para devolvê-la ao cliente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dentro desta requisição existir uma chamada a um serviço lento, a thread do IIS ficara bloqueada por muito tempo;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7200" y="940717"/>
            <a:ext cx="3882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Cenário do Problema:</a:t>
            </a:r>
          </a:p>
        </p:txBody>
      </p:sp>
    </p:spTree>
    <p:extLst>
      <p:ext uri="{BB962C8B-B14F-4D97-AF65-F5344CB8AC3E}">
        <p14:creationId xmlns:p14="http://schemas.microsoft.com/office/powerpoint/2010/main" val="1836157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-420908" y="1643942"/>
            <a:ext cx="121736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r>
              <a:rPr lang="pt-BR" sz="3200" b="1" dirty="0">
                <a:solidFill>
                  <a:schemeClr val="bg1"/>
                </a:solidFill>
              </a:rPr>
              <a:t> Assíncronos;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requisição serve o cliente, chama o serviço lento e é liberada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Quando o serviço retorna, outra thread termina a execução devolvendo a resposta para o cliente;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As </a:t>
            </a:r>
            <a:r>
              <a:rPr lang="pt-BR" sz="3200" b="1" dirty="0" smtClean="0">
                <a:solidFill>
                  <a:schemeClr val="bg1"/>
                </a:solidFill>
              </a:rPr>
              <a:t>threads </a:t>
            </a:r>
            <a:r>
              <a:rPr lang="pt-BR" sz="3200" b="1" dirty="0">
                <a:solidFill>
                  <a:schemeClr val="bg1"/>
                </a:solidFill>
              </a:rPr>
              <a:t>ficam disponíveis para atender outras requisições aumentando a capacidade de resposta do servidor;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200" y="940717"/>
            <a:ext cx="151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Solução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</p:spTree>
    <p:extLst>
      <p:ext uri="{BB962C8B-B14F-4D97-AF65-F5344CB8AC3E}">
        <p14:creationId xmlns:p14="http://schemas.microsoft.com/office/powerpoint/2010/main" val="2237934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33715" y="1226807"/>
            <a:ext cx="105693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Controllers</a:t>
            </a:r>
            <a:r>
              <a:rPr lang="pt-BR" sz="2800" b="1" dirty="0">
                <a:solidFill>
                  <a:schemeClr val="tx2"/>
                </a:solidFill>
              </a:rPr>
              <a:t> assíncronos foram incluídos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partir do MVC 4 mudou-se a forma de </a:t>
            </a:r>
            <a:r>
              <a:rPr lang="pt-BR" sz="2800" b="1" dirty="0" err="1">
                <a:solidFill>
                  <a:schemeClr val="tx2"/>
                </a:solidFill>
              </a:rPr>
              <a:t>imlpementar</a:t>
            </a:r>
            <a:endParaRPr lang="pt-BR" sz="28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TPL – </a:t>
            </a:r>
            <a:r>
              <a:rPr lang="pt-BR" sz="2800" b="1" dirty="0" err="1">
                <a:solidFill>
                  <a:schemeClr val="tx2"/>
                </a:solidFill>
              </a:rPr>
              <a:t>Task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Parallel</a:t>
            </a:r>
            <a:r>
              <a:rPr lang="pt-BR" sz="2800" b="1" dirty="0">
                <a:solidFill>
                  <a:schemeClr val="tx2"/>
                </a:solidFill>
              </a:rPr>
              <a:t> Library adicionado no framework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Palavras reservadas </a:t>
            </a:r>
            <a:r>
              <a:rPr lang="pt-BR" sz="2800" b="1" dirty="0" err="1">
                <a:solidFill>
                  <a:schemeClr val="tx2"/>
                </a:solidFill>
              </a:rPr>
              <a:t>async</a:t>
            </a:r>
            <a:r>
              <a:rPr lang="pt-BR" sz="2800" b="1" dirty="0">
                <a:solidFill>
                  <a:schemeClr val="tx2"/>
                </a:solidFill>
              </a:rPr>
              <a:t> e </a:t>
            </a:r>
            <a:r>
              <a:rPr lang="pt-BR" sz="2800" b="1" dirty="0" err="1">
                <a:solidFill>
                  <a:schemeClr val="tx2"/>
                </a:solidFill>
              </a:rPr>
              <a:t>await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Deixam o código mais limpo com aparência de código o síncrono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Sem métodos de call-back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Exemplo de implementação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</a:t>
            </a:r>
            <a:r>
              <a:rPr lang="pt-BR" sz="2800" b="1" dirty="0" err="1">
                <a:solidFill>
                  <a:schemeClr val="tx2"/>
                </a:solidFill>
              </a:rPr>
              <a:t>Refatorando</a:t>
            </a:r>
            <a:r>
              <a:rPr lang="pt-BR" sz="2800" b="1" dirty="0">
                <a:solidFill>
                  <a:schemeClr val="tx2"/>
                </a:solidFill>
              </a:rPr>
              <a:t> para a versão MVC 4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Teste Unitário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</a:t>
            </a:r>
          </a:p>
        </p:txBody>
      </p:sp>
    </p:spTree>
    <p:extLst>
      <p:ext uri="{BB962C8B-B14F-4D97-AF65-F5344CB8AC3E}">
        <p14:creationId xmlns:p14="http://schemas.microsoft.com/office/powerpoint/2010/main" val="2637755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Recursos Mobile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85233" y="1830125"/>
            <a:ext cx="1105348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/>
              <a:t>Novos </a:t>
            </a:r>
            <a:r>
              <a:rPr lang="pt-BR" sz="3600" b="1" dirty="0" err="1"/>
              <a:t>Templates</a:t>
            </a:r>
            <a:r>
              <a:rPr lang="pt-BR" sz="3600" b="1" dirty="0"/>
              <a:t> de Projeto (VS2012)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dirty="0"/>
              <a:t>Mobile </a:t>
            </a:r>
            <a:r>
              <a:rPr lang="pt-BR" sz="3600" b="1" dirty="0" err="1"/>
              <a:t>Views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Views</a:t>
            </a:r>
            <a:r>
              <a:rPr lang="pt-BR" sz="3200" dirty="0"/>
              <a:t> específicas para dispositivos móveis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/>
              <a:t>Browser </a:t>
            </a:r>
            <a:r>
              <a:rPr lang="pt-BR" sz="3600" b="1" dirty="0" err="1"/>
              <a:t>overrinding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/>
              <a:t>Permite controlar qual </a:t>
            </a:r>
            <a:r>
              <a:rPr lang="pt-BR" sz="3200" dirty="0" err="1"/>
              <a:t>view</a:t>
            </a:r>
            <a:r>
              <a:rPr lang="pt-BR" sz="3200" dirty="0"/>
              <a:t> o usuário irá receber independente do browser que ele esta utilizando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1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BE0E1F-968A-604B-98C6-F8C3389FE369}" type="datetime1">
              <a:rPr lang="en-US" smtClean="0"/>
              <a:t>2/23/2017</a:t>
            </a:fld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ítulo 6"/>
          <p:cNvSpPr txBox="1">
            <a:spLocks/>
          </p:cNvSpPr>
          <p:nvPr/>
        </p:nvSpPr>
        <p:spPr>
          <a:xfrm>
            <a:off x="389965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MVC 5 </a:t>
            </a:r>
            <a:r>
              <a:rPr lang="pt-BR" b="1" dirty="0" err="1">
                <a:solidFill>
                  <a:schemeClr val="bg1"/>
                </a:solidFill>
              </a:rPr>
              <a:t>Features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11189" y="1932486"/>
            <a:ext cx="5174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Owin</a:t>
            </a:r>
            <a:r>
              <a:rPr lang="pt-BR" sz="4800" b="1" dirty="0">
                <a:solidFill>
                  <a:srgbClr val="FF7900"/>
                </a:solidFill>
              </a:rPr>
              <a:t> e </a:t>
            </a:r>
            <a:r>
              <a:rPr lang="pt-BR" sz="4800" b="1" dirty="0" err="1">
                <a:solidFill>
                  <a:srgbClr val="FF7900"/>
                </a:solidFill>
              </a:rPr>
              <a:t>Katana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FF7900"/>
                </a:solidFill>
              </a:rPr>
              <a:t>Asp.net </a:t>
            </a:r>
            <a:r>
              <a:rPr lang="pt-BR" sz="4800" b="1" dirty="0" err="1">
                <a:solidFill>
                  <a:srgbClr val="FF7900"/>
                </a:solidFill>
              </a:rPr>
              <a:t>Identity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WebAPI</a:t>
            </a:r>
            <a:r>
              <a:rPr lang="pt-BR" sz="4800" b="1" dirty="0">
                <a:solidFill>
                  <a:srgbClr val="FF7900"/>
                </a:solidFill>
              </a:rPr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SignalR</a:t>
            </a:r>
            <a:endParaRPr lang="pt-BR" sz="4800" b="1" dirty="0">
              <a:solidFill>
                <a:srgbClr val="FF79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200" y="1563154"/>
            <a:ext cx="5271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Permite </a:t>
            </a:r>
            <a:r>
              <a:rPr lang="pt-BR" sz="4000" b="1" dirty="0" err="1">
                <a:solidFill>
                  <a:schemeClr val="tx2"/>
                </a:solidFill>
              </a:rPr>
              <a:t>WebForms</a:t>
            </a:r>
            <a:r>
              <a:rPr lang="pt-BR" sz="4000" b="1" dirty="0">
                <a:solidFill>
                  <a:schemeClr val="tx2"/>
                </a:solidFill>
              </a:rPr>
              <a:t>,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MVC e </a:t>
            </a:r>
            <a:r>
              <a:rPr lang="pt-BR" sz="4000" b="1" dirty="0" err="1">
                <a:solidFill>
                  <a:schemeClr val="tx2"/>
                </a:solidFill>
              </a:rPr>
              <a:t>WebAPI</a:t>
            </a:r>
            <a:r>
              <a:rPr lang="pt-BR" sz="4000" b="1" dirty="0">
                <a:solidFill>
                  <a:schemeClr val="tx2"/>
                </a:solidFill>
              </a:rPr>
              <a:t> dentro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do mesmo projeto.</a:t>
            </a:r>
          </a:p>
          <a:p>
            <a:endParaRPr lang="pt-BR" sz="4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Framework 4.5 ou superior</a:t>
            </a:r>
          </a:p>
        </p:txBody>
      </p:sp>
    </p:spTree>
    <p:extLst>
      <p:ext uri="{BB962C8B-B14F-4D97-AF65-F5344CB8AC3E}">
        <p14:creationId xmlns:p14="http://schemas.microsoft.com/office/powerpoint/2010/main" val="4064544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79262" y="147103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Routes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199" y="925249"/>
            <a:ext cx="11564471" cy="4001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Como o asp.net sabe para qual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ele deve entregar uma requisição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Http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Mecanismo de Roteamento 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Routing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Engine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Parte do Core do asp.net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Responsável por entregar as requisições para seus devidos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controllers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Não está vinculado ao MVC e pode ser utilizado até mesmo no Asp.net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WebForms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para usar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URL’s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amigáveis e redirecioná-las a páginas ASPX,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WebServices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ou outros recursos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No MVC utilizamos a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MapRoute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API para definir as regras das rotas através de: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963270" y="5280997"/>
            <a:ext cx="7921120" cy="537883"/>
            <a:chOff x="2017058" y="5065845"/>
            <a:chExt cx="7921120" cy="537883"/>
          </a:xfrm>
        </p:grpSpPr>
        <p:sp>
          <p:nvSpPr>
            <p:cNvPr id="2" name="Retângulo de cantos arredondados 1"/>
            <p:cNvSpPr/>
            <p:nvPr/>
          </p:nvSpPr>
          <p:spPr>
            <a:xfrm>
              <a:off x="2017058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34290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Nome Amigável</a:t>
              </a: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888406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Padrão</a:t>
              </a: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7759753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Parâmetros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Kanata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Katana</a:t>
            </a:r>
            <a:r>
              <a:rPr lang="pt-BR" sz="3200" b="1" dirty="0">
                <a:solidFill>
                  <a:schemeClr val="bg1"/>
                </a:solidFill>
              </a:rPr>
              <a:t> é um framework web baseado na especificação OWIN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Interage com a infraestrutura do web server ouvindo por requisições HTTP em um socket.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Até este momento, todos os frameworks asp.net incluindo MVC foram construídos sobre o IIS que provê </a:t>
            </a:r>
            <a:r>
              <a:rPr lang="pt-BR" sz="3200" b="1" dirty="0" err="1">
                <a:solidFill>
                  <a:schemeClr val="bg1"/>
                </a:solidFill>
              </a:rPr>
              <a:t>hosting</a:t>
            </a:r>
            <a:r>
              <a:rPr lang="pt-BR" sz="3200" b="1" dirty="0">
                <a:solidFill>
                  <a:schemeClr val="bg1"/>
                </a:solidFill>
              </a:rPr>
              <a:t> e infraestrutura de cache, autenticação, compressão, encriptação, log, trace, e monitoramento de acordo com a seguinte arquitetura:</a:t>
            </a:r>
          </a:p>
        </p:txBody>
      </p:sp>
    </p:spTree>
    <p:extLst>
      <p:ext uri="{BB962C8B-B14F-4D97-AF65-F5344CB8AC3E}">
        <p14:creationId xmlns:p14="http://schemas.microsoft.com/office/powerpoint/2010/main" val="3940387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smtClean="0">
                <a:solidFill>
                  <a:schemeClr val="bg2"/>
                </a:solidFill>
              </a:rPr>
              <a:t>OWIN e </a:t>
            </a:r>
            <a:r>
              <a:rPr lang="pt-BR" b="1" dirty="0" err="1" smtClean="0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nitinudasin.files.wordpress.com/2013/10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1882934"/>
            <a:ext cx="4939858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quest Pipeline in IIS 7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31" y="1882935"/>
            <a:ext cx="3345493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325695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 smtClean="0">
                <a:solidFill>
                  <a:schemeClr val="tx2"/>
                </a:solidFill>
              </a:rPr>
              <a:t>IIS Modo Clássico</a:t>
            </a: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382069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 smtClean="0">
                <a:solidFill>
                  <a:schemeClr val="bg1"/>
                </a:solidFill>
              </a:rPr>
              <a:t>IIS Modo Integrado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210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86125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200" y="1599100"/>
            <a:ext cx="114972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Porém nem todos precisam de todos estes recursos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A arquitetura de aplicações web vem mudando e com o amadurecimento dos padrões do HTML5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V</a:t>
            </a:r>
            <a:r>
              <a:rPr lang="pt-BR" sz="2200" b="1" dirty="0" smtClean="0">
                <a:solidFill>
                  <a:schemeClr val="tx2"/>
                </a:solidFill>
              </a:rPr>
              <a:t>emos </a:t>
            </a:r>
            <a:r>
              <a:rPr lang="pt-BR" sz="2200" b="1" dirty="0">
                <a:solidFill>
                  <a:schemeClr val="tx2"/>
                </a:solidFill>
              </a:rPr>
              <a:t>cada mais processamento acontecendo do lado do cliente.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Então ao invés de termos um processamento pesado no lado do servidor respondendo </a:t>
            </a:r>
            <a:r>
              <a:rPr lang="pt-BR" sz="2200" b="1" dirty="0" err="1" smtClean="0">
                <a:solidFill>
                  <a:schemeClr val="tx2"/>
                </a:solidFill>
              </a:rPr>
              <a:t>html</a:t>
            </a:r>
            <a:r>
              <a:rPr lang="pt-BR" sz="2200" b="1" dirty="0" smtClean="0">
                <a:solidFill>
                  <a:schemeClr val="tx2"/>
                </a:solidFill>
              </a:rPr>
              <a:t>, os </a:t>
            </a:r>
            <a:r>
              <a:rPr lang="pt-BR" sz="2200" b="1" dirty="0">
                <a:solidFill>
                  <a:schemeClr val="tx2"/>
                </a:solidFill>
              </a:rPr>
              <a:t>servidores tem sido mais utilizados para responder requisições </a:t>
            </a:r>
            <a:r>
              <a:rPr lang="pt-BR" sz="2200" b="1" dirty="0" err="1">
                <a:solidFill>
                  <a:schemeClr val="tx2"/>
                </a:solidFill>
              </a:rPr>
              <a:t>ajax</a:t>
            </a:r>
            <a:r>
              <a:rPr lang="pt-BR" sz="2200" b="1" dirty="0">
                <a:solidFill>
                  <a:schemeClr val="tx2"/>
                </a:solidFill>
              </a:rPr>
              <a:t> assíncronas com dados puros.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Node.js apesar de não ser um </a:t>
            </a:r>
            <a:r>
              <a:rPr lang="pt-BR" sz="2200" b="1" dirty="0" err="1">
                <a:solidFill>
                  <a:schemeClr val="tx2"/>
                </a:solidFill>
              </a:rPr>
              <a:t>webserver</a:t>
            </a:r>
            <a:r>
              <a:rPr lang="pt-BR" sz="2200" b="1" dirty="0">
                <a:solidFill>
                  <a:schemeClr val="tx2"/>
                </a:solidFill>
              </a:rPr>
              <a:t>, com a adição de alguns pacotes pode se tornar um </a:t>
            </a:r>
            <a:br>
              <a:rPr lang="pt-BR" sz="2200" b="1" dirty="0">
                <a:solidFill>
                  <a:schemeClr val="tx2"/>
                </a:solidFill>
              </a:rPr>
            </a:br>
            <a:r>
              <a:rPr lang="pt-BR" sz="2200" b="1" dirty="0">
                <a:solidFill>
                  <a:schemeClr val="tx2"/>
                </a:solidFill>
              </a:rPr>
              <a:t>servidor web eficiente, ágil e facilmente escalável.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76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2575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199" y="1839550"/>
            <a:ext cx="111745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O </a:t>
            </a:r>
            <a:r>
              <a:rPr lang="pt-BR" sz="2400" b="1" dirty="0">
                <a:solidFill>
                  <a:schemeClr val="tx2"/>
                </a:solidFill>
              </a:rPr>
              <a:t>Objetivo do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é prover um componente leve que possa ser utilizado para construir </a:t>
            </a:r>
            <a:r>
              <a:rPr lang="pt-BR" sz="2400" b="1" dirty="0" smtClean="0">
                <a:solidFill>
                  <a:schemeClr val="tx2"/>
                </a:solidFill>
              </a:rPr>
              <a:t>aplicações </a:t>
            </a:r>
            <a:r>
              <a:rPr lang="pt-BR" sz="2400" b="1" dirty="0">
                <a:solidFill>
                  <a:schemeClr val="tx2"/>
                </a:solidFill>
              </a:rPr>
              <a:t>web e web sites e web </a:t>
            </a:r>
            <a:r>
              <a:rPr lang="pt-BR" sz="2400" b="1" dirty="0" err="1">
                <a:solidFill>
                  <a:schemeClr val="tx2"/>
                </a:solidFill>
              </a:rPr>
              <a:t>api’s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asp.net utilizamos o </a:t>
            </a:r>
            <a:r>
              <a:rPr lang="pt-BR" sz="2400" b="1" dirty="0" err="1">
                <a:solidFill>
                  <a:schemeClr val="tx2"/>
                </a:solidFill>
              </a:rPr>
              <a:t>assembly</a:t>
            </a:r>
            <a:r>
              <a:rPr lang="pt-BR" sz="2400" b="1" dirty="0">
                <a:solidFill>
                  <a:schemeClr val="tx2"/>
                </a:solidFill>
              </a:rPr>
              <a:t>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que é o core do asp.net, é ele que prove todos os </a:t>
            </a:r>
            <a:r>
              <a:rPr lang="pt-BR" sz="2400" b="1" dirty="0" smtClean="0">
                <a:solidFill>
                  <a:schemeClr val="tx2"/>
                </a:solidFill>
              </a:rPr>
              <a:t>recursos </a:t>
            </a:r>
            <a:r>
              <a:rPr lang="pt-BR" sz="2400" b="1" dirty="0">
                <a:solidFill>
                  <a:schemeClr val="tx2"/>
                </a:solidFill>
              </a:rPr>
              <a:t>de servidor como </a:t>
            </a:r>
            <a:r>
              <a:rPr lang="pt-BR" sz="2400" b="1" dirty="0" err="1">
                <a:solidFill>
                  <a:schemeClr val="tx2"/>
                </a:solidFill>
              </a:rPr>
              <a:t>caching</a:t>
            </a:r>
            <a:r>
              <a:rPr lang="pt-BR" sz="2400" b="1" dirty="0">
                <a:solidFill>
                  <a:schemeClr val="tx2"/>
                </a:solidFill>
              </a:rPr>
              <a:t>, e configuração para web sockets.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estes recursos foram modularizados e divididos em diversos </a:t>
            </a:r>
            <a:r>
              <a:rPr lang="pt-BR" sz="2400" b="1" dirty="0" err="1">
                <a:solidFill>
                  <a:schemeClr val="tx2"/>
                </a:solidFill>
              </a:rPr>
              <a:t>assemblies</a:t>
            </a:r>
            <a:r>
              <a:rPr lang="pt-BR" sz="2400" b="1" dirty="0">
                <a:solidFill>
                  <a:schemeClr val="tx2"/>
                </a:solidFill>
              </a:rPr>
              <a:t> possibilitando que o desenvolvedor adicione somente o necessário deixando o pipeline mais enxuto minimizando </a:t>
            </a:r>
            <a:r>
              <a:rPr lang="pt-BR" sz="2400" b="1" dirty="0" smtClean="0">
                <a:solidFill>
                  <a:schemeClr val="tx2"/>
                </a:solidFill>
              </a:rPr>
              <a:t>o </a:t>
            </a:r>
            <a:r>
              <a:rPr lang="pt-BR" sz="2400" b="1" dirty="0">
                <a:solidFill>
                  <a:schemeClr val="tx2"/>
                </a:solidFill>
              </a:rPr>
              <a:t>tempo de resposta da requisição.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88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2073975"/>
            <a:ext cx="10999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err="1" smtClean="0">
                <a:solidFill>
                  <a:schemeClr val="tx2"/>
                </a:solidFill>
              </a:rPr>
              <a:t>Katana</a:t>
            </a:r>
            <a:r>
              <a:rPr lang="pt-BR" sz="2400" b="1" dirty="0" smtClean="0">
                <a:solidFill>
                  <a:schemeClr val="tx2"/>
                </a:solidFill>
              </a:rPr>
              <a:t> é a implementação da Microsoft para a especificação OWIN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OWIN é uma especificação aberta (Open Web Interface para </a:t>
            </a:r>
            <a:r>
              <a:rPr lang="pt-BR" sz="2400" b="1" dirty="0" err="1" smtClean="0">
                <a:solidFill>
                  <a:schemeClr val="tx2"/>
                </a:solidFill>
              </a:rPr>
              <a:t>.net</a:t>
            </a:r>
            <a:r>
              <a:rPr lang="pt-BR" sz="2400" b="1" dirty="0" smtClean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Começou com um grupo de desenvolvedores open </a:t>
            </a:r>
            <a:r>
              <a:rPr lang="pt-BR" sz="2400" b="1" dirty="0" err="1" smtClean="0">
                <a:solidFill>
                  <a:schemeClr val="tx2"/>
                </a:solidFill>
              </a:rPr>
              <a:t>source</a:t>
            </a:r>
            <a:r>
              <a:rPr lang="pt-BR" sz="2400" b="1" dirty="0" smtClean="0">
                <a:solidFill>
                  <a:schemeClr val="tx2"/>
                </a:solidFill>
              </a:rPr>
              <a:t> da comunidade que quiseram definir uma API para a interação entre web frameworks e web servers.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A ideia era construir uma </a:t>
            </a:r>
            <a:r>
              <a:rPr lang="pt-BR" sz="2400" b="1" dirty="0" err="1" smtClean="0">
                <a:solidFill>
                  <a:schemeClr val="tx2"/>
                </a:solidFill>
              </a:rPr>
              <a:t>api</a:t>
            </a:r>
            <a:r>
              <a:rPr lang="pt-BR" sz="2400" b="1" dirty="0" smtClean="0">
                <a:solidFill>
                  <a:schemeClr val="tx2"/>
                </a:solidFill>
              </a:rPr>
              <a:t> simples que mantivesse os web servers e web frameworks desacoplados</a:t>
            </a:r>
          </a:p>
        </p:txBody>
      </p:sp>
    </p:spTree>
    <p:extLst>
      <p:ext uri="{BB962C8B-B14F-4D97-AF65-F5344CB8AC3E}">
        <p14:creationId xmlns:p14="http://schemas.microsoft.com/office/powerpoint/2010/main" val="741482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12503" y="1975650"/>
            <a:ext cx="109996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Para </a:t>
            </a:r>
            <a:r>
              <a:rPr lang="pt-BR" sz="2400" b="1" dirty="0">
                <a:solidFill>
                  <a:schemeClr val="tx2"/>
                </a:solidFill>
              </a:rPr>
              <a:t>que quando se construísse um framework ou componente, não fosse necessário se preocupar se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está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sendo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executado</a:t>
            </a:r>
            <a:r>
              <a:rPr lang="en-US" sz="2400" b="1" dirty="0">
                <a:solidFill>
                  <a:schemeClr val="tx2"/>
                </a:solidFill>
              </a:rPr>
              <a:t> com ASP.net no IIS </a:t>
            </a:r>
            <a:r>
              <a:rPr lang="en-US" sz="2400" b="1" dirty="0" err="1">
                <a:solidFill>
                  <a:schemeClr val="tx2"/>
                </a:solidFill>
              </a:rPr>
              <a:t>ou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em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uma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aplicação</a:t>
            </a:r>
            <a:r>
              <a:rPr lang="en-US" sz="2400" b="1" dirty="0">
                <a:solidFill>
                  <a:schemeClr val="tx2"/>
                </a:solidFill>
              </a:rPr>
              <a:t> desktop </a:t>
            </a:r>
            <a:r>
              <a:rPr lang="en-US" sz="2400" b="1" dirty="0" err="1">
                <a:solidFill>
                  <a:schemeClr val="tx2"/>
                </a:solidFill>
              </a:rPr>
              <a:t>customizada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Para mais detalhes visite </a:t>
            </a:r>
            <a:r>
              <a:rPr lang="pt-BR" sz="2400" b="1" dirty="0">
                <a:solidFill>
                  <a:schemeClr val="tx2"/>
                </a:solidFill>
                <a:hlinkClick r:id="rId2"/>
              </a:rPr>
              <a:t>http://www.owin.org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Por exemplo, podemos ter um componente utilizando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internamente para implementar a especificação OWIN, fazendo com que a aplicação dependa 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apenas de maneira indireta</a:t>
            </a:r>
          </a:p>
        </p:txBody>
      </p:sp>
    </p:spTree>
    <p:extLst>
      <p:ext uri="{BB962C8B-B14F-4D97-AF65-F5344CB8AC3E}">
        <p14:creationId xmlns:p14="http://schemas.microsoft.com/office/powerpoint/2010/main" val="619494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669460" y="1899189"/>
            <a:ext cx="10661624" cy="3127673"/>
            <a:chOff x="682907" y="1952977"/>
            <a:chExt cx="10661624" cy="3127673"/>
          </a:xfrm>
        </p:grpSpPr>
        <p:sp>
          <p:nvSpPr>
            <p:cNvPr id="9" name="CaixaDeTexto 8"/>
            <p:cNvSpPr txBox="1"/>
            <p:nvPr/>
          </p:nvSpPr>
          <p:spPr>
            <a:xfrm>
              <a:off x="5347188" y="3261424"/>
              <a:ext cx="1151572" cy="510778"/>
            </a:xfrm>
            <a:prstGeom prst="roundRect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OWIN</a:t>
              </a:r>
              <a:endParaRPr lang="en-US" sz="2400" b="1" dirty="0">
                <a:solidFill>
                  <a:srgbClr val="FF7900"/>
                </a:solidFill>
              </a:endParaRPr>
            </a:p>
          </p:txBody>
        </p:sp>
        <p:cxnSp>
          <p:nvCxnSpPr>
            <p:cNvPr id="4" name="Conector de seta reta 3"/>
            <p:cNvCxnSpPr>
              <a:stCxn id="10" idx="3"/>
              <a:endCxn id="9" idx="1"/>
            </p:cNvCxnSpPr>
            <p:nvPr/>
          </p:nvCxnSpPr>
          <p:spPr>
            <a:xfrm flipV="1">
              <a:off x="4394295" y="3516813"/>
              <a:ext cx="95289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682907" y="2151937"/>
              <a:ext cx="3711388" cy="2729753"/>
              <a:chOff x="658906" y="2003612"/>
              <a:chExt cx="3711388" cy="2729753"/>
            </a:xfrm>
          </p:grpSpPr>
          <p:sp>
            <p:nvSpPr>
              <p:cNvPr id="10" name="Retângulo de cantos arredondados 9"/>
              <p:cNvSpPr/>
              <p:nvPr/>
            </p:nvSpPr>
            <p:spPr>
              <a:xfrm>
                <a:off x="658906" y="2003612"/>
                <a:ext cx="3711388" cy="272975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CaixaDeTexto 1"/>
              <p:cNvSpPr txBox="1"/>
              <p:nvPr/>
            </p:nvSpPr>
            <p:spPr>
              <a:xfrm>
                <a:off x="908623" y="2934612"/>
                <a:ext cx="34616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IIS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Server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running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on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Mono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Self-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Hosted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Apps</a:t>
                </a:r>
                <a:r>
                  <a:rPr lang="pt-BR" sz="2400" dirty="0">
                    <a:solidFill>
                      <a:schemeClr val="bg1"/>
                    </a:solidFill>
                  </a:rPr>
                  <a:t/>
                </a:r>
                <a:br>
                  <a:rPr lang="pt-BR" sz="2400" dirty="0">
                    <a:solidFill>
                      <a:schemeClr val="bg1"/>
                    </a:solidFill>
                  </a:rPr>
                </a:br>
                <a:r>
                  <a:rPr lang="pt-BR" dirty="0">
                    <a:solidFill>
                      <a:schemeClr val="bg1"/>
                    </a:solidFill>
                  </a:rPr>
                  <a:t>(</a:t>
                </a:r>
                <a:r>
                  <a:rPr lang="pt-BR" dirty="0" err="1">
                    <a:solidFill>
                      <a:schemeClr val="bg1"/>
                    </a:solidFill>
                  </a:rPr>
                  <a:t>ex</a:t>
                </a:r>
                <a:r>
                  <a:rPr lang="pt-BR" dirty="0">
                    <a:solidFill>
                      <a:schemeClr val="bg1"/>
                    </a:solidFill>
                  </a:rPr>
                  <a:t>: Console </a:t>
                </a:r>
                <a:r>
                  <a:rPr lang="pt-BR" dirty="0" err="1">
                    <a:solidFill>
                      <a:schemeClr val="bg1"/>
                    </a:solidFill>
                  </a:rPr>
                  <a:t>Application</a:t>
                </a:r>
                <a:r>
                  <a:rPr lang="pt-BR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tângulo de cantos arredondados 10"/>
              <p:cNvSpPr/>
              <p:nvPr/>
            </p:nvSpPr>
            <p:spPr>
              <a:xfrm>
                <a:off x="1290918" y="2193448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Server</a:t>
                </a:r>
              </a:p>
            </p:txBody>
          </p:sp>
        </p:grpSp>
        <p:cxnSp>
          <p:nvCxnSpPr>
            <p:cNvPr id="20" name="Conector de seta reta 19"/>
            <p:cNvCxnSpPr>
              <a:stCxn id="23" idx="1"/>
              <a:endCxn id="9" idx="3"/>
            </p:cNvCxnSpPr>
            <p:nvPr/>
          </p:nvCxnSpPr>
          <p:spPr>
            <a:xfrm flipH="1" flipV="1">
              <a:off x="6498760" y="3516813"/>
              <a:ext cx="113438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7633143" y="1952977"/>
              <a:ext cx="3711388" cy="3127673"/>
              <a:chOff x="4885765" y="435798"/>
              <a:chExt cx="3711388" cy="3127673"/>
            </a:xfrm>
          </p:grpSpPr>
          <p:sp>
            <p:nvSpPr>
              <p:cNvPr id="23" name="Retângulo de cantos arredondados 22"/>
              <p:cNvSpPr/>
              <p:nvPr/>
            </p:nvSpPr>
            <p:spPr>
              <a:xfrm>
                <a:off x="4885765" y="435798"/>
                <a:ext cx="3711388" cy="312767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5135483" y="1366798"/>
                <a:ext cx="3174800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MVC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WebAPI</a:t>
                </a:r>
                <a:endParaRPr lang="pt-BR" sz="2400" b="1" dirty="0">
                  <a:solidFill>
                    <a:schemeClr val="bg1"/>
                  </a:solidFill>
                </a:endParaRPr>
              </a:p>
              <a:p>
                <a:r>
                  <a:rPr lang="pt-BR" sz="2400" b="1" dirty="0">
                    <a:solidFill>
                      <a:schemeClr val="bg1"/>
                    </a:solidFill>
                  </a:rPr>
                  <a:t>Nancy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FubuMVC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/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Simple.Web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>
                <a:off x="5517777" y="625634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Framework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3634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74326"/>
            <a:ext cx="10919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</a:rPr>
              <a:t>DEMO: Analisando os trechos de código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 do </a:t>
            </a:r>
            <a:r>
              <a:rPr lang="pt-BR" sz="2200" b="1" dirty="0" err="1">
                <a:solidFill>
                  <a:schemeClr val="bg1"/>
                </a:solidFill>
              </a:rPr>
              <a:t>template</a:t>
            </a:r>
            <a:r>
              <a:rPr lang="pt-BR" sz="2200" b="1" dirty="0">
                <a:solidFill>
                  <a:schemeClr val="bg1"/>
                </a:solidFill>
              </a:rPr>
              <a:t> padrão (VS2015) </a:t>
            </a:r>
            <a:br>
              <a:rPr lang="pt-BR" sz="2200" b="1" dirty="0">
                <a:solidFill>
                  <a:schemeClr val="bg1"/>
                </a:solidFill>
              </a:rPr>
            </a:br>
            <a:r>
              <a:rPr lang="pt-BR" sz="2200" b="1" dirty="0">
                <a:solidFill>
                  <a:schemeClr val="bg1"/>
                </a:solidFill>
              </a:rPr>
              <a:t>e criando uma aplicação self-</a:t>
            </a:r>
            <a:r>
              <a:rPr lang="pt-BR" sz="2200" b="1" dirty="0" err="1">
                <a:solidFill>
                  <a:schemeClr val="bg1"/>
                </a:solidFill>
              </a:rPr>
              <a:t>hosted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Assemblies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Owin</a:t>
            </a:r>
            <a:r>
              <a:rPr lang="pt-BR" sz="2200" b="1" dirty="0">
                <a:solidFill>
                  <a:schemeClr val="bg1"/>
                </a:solidFill>
              </a:rPr>
              <a:t>, Microsoft.Owin.*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Selft-Hosted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App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install-package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Microsoft.Owin.Hosting</a:t>
            </a:r>
            <a:r>
              <a:rPr lang="pt-BR" sz="2200" b="1" dirty="0">
                <a:solidFill>
                  <a:schemeClr val="bg1"/>
                </a:solidFill>
              </a:rPr>
              <a:t>, </a:t>
            </a:r>
            <a:r>
              <a:rPr lang="pt-BR" sz="2200" b="1" dirty="0" err="1">
                <a:solidFill>
                  <a:schemeClr val="bg1"/>
                </a:solidFill>
              </a:rPr>
              <a:t>Microsoft.Owin.Host.HttpListener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IAppBuilder</a:t>
            </a:r>
            <a:r>
              <a:rPr lang="pt-BR" sz="2200" b="1" dirty="0">
                <a:solidFill>
                  <a:schemeClr val="bg1"/>
                </a:solidFill>
              </a:rPr>
              <a:t> possui </a:t>
            </a:r>
            <a:r>
              <a:rPr lang="pt-BR" sz="2200" b="1" dirty="0" err="1">
                <a:solidFill>
                  <a:schemeClr val="bg1"/>
                </a:solidFill>
              </a:rPr>
              <a:t>extension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methods</a:t>
            </a:r>
            <a:r>
              <a:rPr lang="pt-BR" sz="2200" b="1" dirty="0">
                <a:solidFill>
                  <a:schemeClr val="bg1"/>
                </a:solidFill>
              </a:rPr>
              <a:t> que nos permitem configurar como a aplicação ira se </a:t>
            </a:r>
            <a:r>
              <a:rPr lang="pt-BR" sz="2200" b="1" dirty="0" smtClean="0">
                <a:solidFill>
                  <a:schemeClr val="bg1"/>
                </a:solidFill>
              </a:rPr>
              <a:t>comportar para </a:t>
            </a:r>
            <a:r>
              <a:rPr lang="pt-BR" sz="2200" b="1" dirty="0">
                <a:solidFill>
                  <a:schemeClr val="bg1"/>
                </a:solidFill>
              </a:rPr>
              <a:t>responder as requisições e adicionar novos componentes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  <a:p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50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22811"/>
            <a:ext cx="109190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 err="1" smtClean="0">
                <a:solidFill>
                  <a:schemeClr val="bg1"/>
                </a:solidFill>
              </a:rPr>
              <a:t>Environment</a:t>
            </a:r>
            <a:r>
              <a:rPr lang="pt-BR" sz="2600" b="1" dirty="0" smtClean="0">
                <a:solidFill>
                  <a:schemeClr val="bg1"/>
                </a:solidFill>
              </a:rPr>
              <a:t> </a:t>
            </a:r>
            <a:r>
              <a:rPr lang="pt-BR" sz="2600" b="1" dirty="0">
                <a:solidFill>
                  <a:schemeClr val="bg1"/>
                </a:solidFill>
              </a:rPr>
              <a:t>é um </a:t>
            </a:r>
            <a:r>
              <a:rPr lang="pt-BR" sz="2600" b="1" dirty="0" err="1">
                <a:solidFill>
                  <a:schemeClr val="bg1"/>
                </a:solidFill>
              </a:rPr>
              <a:t>dictionary</a:t>
            </a:r>
            <a:r>
              <a:rPr lang="pt-BR" sz="2600" b="1" dirty="0">
                <a:solidFill>
                  <a:schemeClr val="bg1"/>
                </a:solidFill>
              </a:rPr>
              <a:t> de </a:t>
            </a:r>
            <a:r>
              <a:rPr lang="pt-BR" sz="2600" b="1" dirty="0" err="1">
                <a:solidFill>
                  <a:schemeClr val="bg1"/>
                </a:solidFill>
              </a:rPr>
              <a:t>string</a:t>
            </a:r>
            <a:r>
              <a:rPr lang="pt-BR" sz="2600" b="1" dirty="0">
                <a:solidFill>
                  <a:schemeClr val="bg1"/>
                </a:solidFill>
              </a:rPr>
              <a:t> que possui todas as informações sobre a requisição </a:t>
            </a:r>
            <a:r>
              <a:rPr lang="pt-BR" sz="2600" b="1" dirty="0" smtClean="0">
                <a:solidFill>
                  <a:schemeClr val="bg1"/>
                </a:solidFill>
              </a:rPr>
              <a:t>como </a:t>
            </a:r>
            <a:r>
              <a:rPr lang="pt-BR" sz="2600" b="1" dirty="0" err="1">
                <a:solidFill>
                  <a:schemeClr val="bg1"/>
                </a:solidFill>
              </a:rPr>
              <a:t>headers</a:t>
            </a:r>
            <a:r>
              <a:rPr lang="pt-BR" sz="2600" b="1" dirty="0">
                <a:solidFill>
                  <a:schemeClr val="bg1"/>
                </a:solidFill>
              </a:rPr>
              <a:t>, cookies, o path, o </a:t>
            </a:r>
            <a:r>
              <a:rPr lang="pt-BR" sz="2600" b="1" dirty="0" err="1">
                <a:solidFill>
                  <a:schemeClr val="bg1"/>
                </a:solidFill>
              </a:rPr>
              <a:t>http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err="1">
                <a:solidFill>
                  <a:schemeClr val="bg1"/>
                </a:solidFill>
              </a:rPr>
              <a:t>verb</a:t>
            </a:r>
            <a:r>
              <a:rPr lang="pt-BR" sz="2600" b="1" dirty="0">
                <a:solidFill>
                  <a:schemeClr val="bg1"/>
                </a:solidFill>
              </a:rPr>
              <a:t>, etc.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É um tipo simples mostrando a diferença entre a abstração feita no OWIN em relação as classes </a:t>
            </a:r>
            <a:r>
              <a:rPr lang="pt-BR" sz="2600" b="1" dirty="0" smtClean="0">
                <a:solidFill>
                  <a:schemeClr val="bg1"/>
                </a:solidFill>
              </a:rPr>
              <a:t>especializadas </a:t>
            </a:r>
            <a:r>
              <a:rPr lang="pt-BR" sz="2600" b="1" dirty="0">
                <a:solidFill>
                  <a:schemeClr val="bg1"/>
                </a:solidFill>
              </a:rPr>
              <a:t>do ASP.net como </a:t>
            </a:r>
            <a:r>
              <a:rPr lang="pt-BR" sz="2600" b="1" dirty="0" err="1">
                <a:solidFill>
                  <a:schemeClr val="bg1"/>
                </a:solidFill>
              </a:rPr>
              <a:t>CookieCollecition</a:t>
            </a:r>
            <a:r>
              <a:rPr lang="pt-BR" sz="2600" b="1" dirty="0">
                <a:solidFill>
                  <a:schemeClr val="bg1"/>
                </a:solidFill>
              </a:rPr>
              <a:t> por exemplo.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DEMO: </a:t>
            </a:r>
            <a:r>
              <a:rPr lang="pt-BR" sz="2600" b="1" dirty="0" err="1">
                <a:solidFill>
                  <a:schemeClr val="bg1"/>
                </a:solidFill>
              </a:rPr>
              <a:t>Welcome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smtClean="0">
                <a:solidFill>
                  <a:schemeClr val="bg1"/>
                </a:solidFill>
              </a:rPr>
              <a:t>Page</a:t>
            </a:r>
            <a:endParaRPr lang="pt-BR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51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16106"/>
            <a:ext cx="12192000" cy="3289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92807" y="1240040"/>
            <a:ext cx="10111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Criando um componente </a:t>
            </a:r>
            <a:r>
              <a:rPr lang="pt-BR" sz="2200" b="1" dirty="0" err="1">
                <a:solidFill>
                  <a:schemeClr val="tx2"/>
                </a:solidFill>
              </a:rPr>
              <a:t>owin</a:t>
            </a:r>
            <a:r>
              <a:rPr lang="pt-BR" sz="2200" b="1" dirty="0">
                <a:solidFill>
                  <a:schemeClr val="tx2"/>
                </a:solidFill>
              </a:rPr>
              <a:t> customizado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</a:t>
            </a:r>
            <a:r>
              <a:rPr lang="pt-BR" sz="2200" b="1" dirty="0" err="1">
                <a:solidFill>
                  <a:schemeClr val="tx2"/>
                </a:solidFill>
              </a:rPr>
              <a:t>Craindo</a:t>
            </a:r>
            <a:r>
              <a:rPr lang="pt-BR" sz="2200" b="1" dirty="0">
                <a:solidFill>
                  <a:schemeClr val="tx2"/>
                </a:solidFill>
              </a:rPr>
              <a:t> um componente de ultimo nível na pipeline e o </a:t>
            </a:r>
            <a:r>
              <a:rPr lang="pt-BR" sz="2200" b="1" dirty="0" err="1">
                <a:solidFill>
                  <a:schemeClr val="tx2"/>
                </a:solidFill>
              </a:rPr>
              <a:t>extension</a:t>
            </a:r>
            <a:r>
              <a:rPr lang="pt-BR" sz="2200" b="1" dirty="0">
                <a:solidFill>
                  <a:schemeClr val="tx2"/>
                </a:solidFill>
              </a:rPr>
              <a:t> </a:t>
            </a:r>
            <a:r>
              <a:rPr lang="pt-BR" sz="2200" b="1" dirty="0" err="1">
                <a:solidFill>
                  <a:schemeClr val="tx2"/>
                </a:solidFill>
              </a:rPr>
              <a:t>method</a:t>
            </a: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Entendendo o pipeline e encadeando componentes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67436" y="2613095"/>
            <a:ext cx="8861612" cy="3571649"/>
            <a:chOff x="1667436" y="2613095"/>
            <a:chExt cx="8861612" cy="3571649"/>
          </a:xfrm>
        </p:grpSpPr>
        <p:sp>
          <p:nvSpPr>
            <p:cNvPr id="15" name="Retângulo de cantos arredondados 14"/>
            <p:cNvSpPr/>
            <p:nvPr/>
          </p:nvSpPr>
          <p:spPr>
            <a:xfrm>
              <a:off x="1667436" y="2810435"/>
              <a:ext cx="8861612" cy="3106271"/>
            </a:xfrm>
            <a:prstGeom prst="roundRect">
              <a:avLst>
                <a:gd name="adj" fmla="val 6277"/>
              </a:avLst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76200" dir="14580000" sy="23000" kx="-1200000" algn="bl" rotWithShape="0">
                <a:prstClr val="black">
                  <a:alpha val="9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 de cantos arredondados 1"/>
            <p:cNvSpPr/>
            <p:nvPr/>
          </p:nvSpPr>
          <p:spPr>
            <a:xfrm>
              <a:off x="2891307" y="2613095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2"/>
                  </a:solidFill>
                </a:rPr>
                <a:t>Request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7744495" y="2617388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/>
                  </a:solidFill>
                </a:rPr>
                <a:t>Response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7749" y="3075034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Dump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r>
                <a:rPr lang="pt-BR" sz="2000" b="1" dirty="0">
                  <a:solidFill>
                    <a:srgbClr val="0E4582"/>
                  </a:solidFill>
                </a:rPr>
                <a:t> (1º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7749" y="3921819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Request.Path</a:t>
              </a:r>
              <a:r>
                <a:rPr lang="pt-BR" sz="2000" b="1" dirty="0">
                  <a:solidFill>
                    <a:srgbClr val="0E4582"/>
                  </a:solidFill>
                </a:rPr>
                <a:t> (2º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7749" y="4784343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Hello</a:t>
              </a:r>
              <a:r>
                <a:rPr lang="pt-BR" sz="2000" b="1" dirty="0">
                  <a:solidFill>
                    <a:srgbClr val="0E4582"/>
                  </a:solidFill>
                </a:rPr>
                <a:t> World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3403512" y="2960397"/>
              <a:ext cx="5389460" cy="2441920"/>
              <a:chOff x="3402343" y="2960397"/>
              <a:chExt cx="5389460" cy="2441920"/>
            </a:xfrm>
          </p:grpSpPr>
          <p:sp>
            <p:nvSpPr>
              <p:cNvPr id="4" name="Seta para a direita 3"/>
              <p:cNvSpPr/>
              <p:nvPr/>
            </p:nvSpPr>
            <p:spPr>
              <a:xfrm rot="5400000">
                <a:off x="2451664" y="3915369"/>
                <a:ext cx="24376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eta para a direita 12"/>
              <p:cNvSpPr/>
              <p:nvPr/>
            </p:nvSpPr>
            <p:spPr>
              <a:xfrm rot="16200000">
                <a:off x="7305454" y="3910476"/>
                <a:ext cx="24364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Seta para a direita 13"/>
            <p:cNvSpPr/>
            <p:nvPr/>
          </p:nvSpPr>
          <p:spPr>
            <a:xfrm>
              <a:off x="4449651" y="5648474"/>
              <a:ext cx="3389984" cy="5362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574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42473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>
                <a:solidFill>
                  <a:schemeClr val="bg2"/>
                </a:solidFill>
              </a:rPr>
              <a:t>Adicionando Novas Rotas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954742"/>
            <a:ext cx="11093824" cy="517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App_Start</a:t>
            </a:r>
            <a:r>
              <a:rPr lang="pt-BR" sz="2800" b="1" dirty="0">
                <a:solidFill>
                  <a:schemeClr val="bg1"/>
                </a:solidFill>
              </a:rPr>
              <a:t> – </a:t>
            </a:r>
            <a:r>
              <a:rPr lang="pt-BR" sz="2800" b="1" dirty="0" err="1">
                <a:solidFill>
                  <a:schemeClr val="bg1"/>
                </a:solidFill>
              </a:rPr>
              <a:t>RouteConfig.cs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>
                <a:solidFill>
                  <a:schemeClr val="bg1"/>
                </a:solidFill>
              </a:rPr>
              <a:t>Criando rotas customizadas</a:t>
            </a: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IgnoreRoute</a:t>
            </a:r>
            <a:endParaRPr lang="pt-BR" sz="28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Arquivos .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são criados dinamicamente pelo asp.net e não devem ser interceptados pelo mecanismo de roteamento pois o asp.net já sabe como tratar requisições feitas à eles;</a:t>
            </a: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Extensão 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uma extensão que era redirecionada pelo pipeline do IIS6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 e foi utilizada pelo </a:t>
            </a:r>
            <a:r>
              <a:rPr lang="pt-BR" b="1" dirty="0" err="1">
                <a:solidFill>
                  <a:schemeClr val="bg1"/>
                </a:solidFill>
              </a:rPr>
              <a:t>AjaxToolKit</a:t>
            </a:r>
            <a:r>
              <a:rPr lang="pt-BR" b="1" dirty="0">
                <a:solidFill>
                  <a:schemeClr val="bg1"/>
                </a:solidFill>
              </a:rPr>
              <a:t> para implementar seus </a:t>
            </a:r>
            <a:r>
              <a:rPr lang="pt-BR" b="1" dirty="0" err="1">
                <a:solidFill>
                  <a:schemeClr val="bg1"/>
                </a:solidFill>
              </a:rPr>
              <a:t>handlers</a:t>
            </a:r>
            <a:endParaRPr lang="pt-BR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No IIS7 o pipeline de modo integrado envia todas as requisições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</a:t>
            </a:r>
          </a:p>
          <a:p>
            <a:pPr marL="742950" lvl="2" indent="-342900"/>
            <a:r>
              <a:rPr lang="pt-BR" sz="3200" b="1" dirty="0">
                <a:solidFill>
                  <a:schemeClr val="bg1"/>
                </a:solidFill>
              </a:rPr>
              <a:t>Demo: Adicionar uma rota customizada para um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Cozinha</a:t>
            </a:r>
          </a:p>
          <a:p>
            <a:pPr marL="742950" lvl="2" indent="-342900"/>
            <a:endParaRPr lang="pt-BR" sz="3200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68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83341"/>
            <a:ext cx="12192000" cy="4961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1347616"/>
            <a:ext cx="3634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Adicionando uma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206580" y="1968338"/>
            <a:ext cx="7780986" cy="3805754"/>
            <a:chOff x="2206580" y="2008679"/>
            <a:chExt cx="7780986" cy="3805754"/>
          </a:xfrm>
        </p:grpSpPr>
        <p:sp>
          <p:nvSpPr>
            <p:cNvPr id="6" name="Retângulo 5"/>
            <p:cNvSpPr/>
            <p:nvPr/>
          </p:nvSpPr>
          <p:spPr>
            <a:xfrm>
              <a:off x="2206580" y="5060646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HOST (Console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application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6580" y="3699873"/>
              <a:ext cx="7780986" cy="1260578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SERVER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(Componentes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que trabalham com o HTTP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Listener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e o sistema operacional para receber requisições HTTP)</a:t>
              </a:r>
            </a:p>
            <a:p>
              <a:pPr algn="ctr"/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6580" y="2855141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MIDDLEWARE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Components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–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Hello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World,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Logging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Dump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..)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6580" y="2008679"/>
              <a:ext cx="7780986" cy="7537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</a:rPr>
                <a:t>Application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606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8905" y="1361063"/>
            <a:ext cx="1130303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Movendo para o IIS </a:t>
            </a:r>
            <a:r>
              <a:rPr lang="pt-BR" sz="3200" b="1" dirty="0" smtClean="0">
                <a:solidFill>
                  <a:schemeClr val="tx2"/>
                </a:solidFill>
              </a:rPr>
              <a:t>Express</a:t>
            </a:r>
            <a:endParaRPr lang="pt-BR" sz="32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 smtClean="0">
                <a:solidFill>
                  <a:schemeClr val="tx2"/>
                </a:solidFill>
              </a:rPr>
              <a:t>&gt;</a:t>
            </a:r>
            <a:br>
              <a:rPr lang="pt-BR" sz="3200" b="1" dirty="0" smtClean="0">
                <a:solidFill>
                  <a:schemeClr val="tx2"/>
                </a:solidFill>
              </a:rPr>
            </a:br>
            <a:r>
              <a:rPr lang="pt-BR" sz="3200" b="1" dirty="0" smtClean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add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key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owin:appStartup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err="1">
                <a:solidFill>
                  <a:schemeClr val="tx2"/>
                </a:solidFill>
              </a:rPr>
              <a:t>value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smtClean="0">
                <a:solidFill>
                  <a:schemeClr val="tx2"/>
                </a:solidFill>
              </a:rPr>
              <a:t>/&gt;</a:t>
            </a:r>
            <a:br>
              <a:rPr lang="pt-BR" sz="3200" b="1" dirty="0" smtClean="0">
                <a:solidFill>
                  <a:schemeClr val="tx2"/>
                </a:solidFill>
              </a:rPr>
            </a:br>
            <a:r>
              <a:rPr lang="pt-BR" sz="3200" b="1" dirty="0" smtClean="0">
                <a:solidFill>
                  <a:schemeClr val="tx2"/>
                </a:solidFill>
              </a:rPr>
              <a:t>&lt;/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>
                <a:solidFill>
                  <a:schemeClr val="tx2"/>
                </a:solidFill>
              </a:rPr>
              <a:t>&gt;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[</a:t>
            </a:r>
            <a:r>
              <a:rPr lang="pt-BR" sz="3200" b="1" dirty="0" err="1">
                <a:solidFill>
                  <a:schemeClr val="tx2"/>
                </a:solidFill>
              </a:rPr>
              <a:t>assembly</a:t>
            </a:r>
            <a:r>
              <a:rPr lang="pt-BR" sz="3200" b="1" dirty="0">
                <a:solidFill>
                  <a:schemeClr val="tx2"/>
                </a:solidFill>
              </a:rPr>
              <a:t>: </a:t>
            </a:r>
            <a:r>
              <a:rPr lang="pt-BR" sz="3200" b="1" dirty="0" err="1">
                <a:solidFill>
                  <a:schemeClr val="tx2"/>
                </a:solidFill>
              </a:rPr>
              <a:t>OwinStartup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typeof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))]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Default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Analisar a configuração do Startup no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smtClean="0">
                <a:solidFill>
                  <a:schemeClr val="tx2"/>
                </a:solidFill>
              </a:rPr>
              <a:t>padrão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2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9928" y="1065229"/>
            <a:ext cx="1093246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Substitui o Asp.net </a:t>
            </a:r>
            <a:r>
              <a:rPr lang="pt-BR" sz="2800" b="1" dirty="0" err="1">
                <a:solidFill>
                  <a:schemeClr val="bg1"/>
                </a:solidFill>
              </a:rPr>
              <a:t>Membership</a:t>
            </a:r>
            <a:endParaRPr lang="pt-BR" sz="2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Autenticação e Autorização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individuais: </a:t>
            </a:r>
            <a:r>
              <a:rPr lang="pt-BR" sz="2800" b="1" dirty="0" err="1">
                <a:solidFill>
                  <a:schemeClr val="bg1"/>
                </a:solidFill>
              </a:rPr>
              <a:t>Form-Based-Authentication</a:t>
            </a:r>
            <a:r>
              <a:rPr lang="pt-BR" sz="2800" b="1" dirty="0">
                <a:solidFill>
                  <a:schemeClr val="bg1"/>
                </a:solidFill>
              </a:rPr>
              <a:t> (armazenadas </a:t>
            </a:r>
            <a:br>
              <a:rPr lang="pt-BR" sz="2800" b="1" dirty="0">
                <a:solidFill>
                  <a:schemeClr val="bg1"/>
                </a:solidFill>
              </a:rPr>
            </a:br>
            <a:r>
              <a:rPr lang="pt-BR" sz="2800" b="1" dirty="0">
                <a:solidFill>
                  <a:schemeClr val="bg1"/>
                </a:solidFill>
              </a:rPr>
              <a:t>no banco de dados, contas locais ou de </a:t>
            </a:r>
            <a:r>
              <a:rPr lang="pt-BR" sz="2800" b="1" dirty="0" err="1">
                <a:solidFill>
                  <a:schemeClr val="bg1"/>
                </a:solidFill>
              </a:rPr>
              <a:t>third-parties</a:t>
            </a:r>
            <a:r>
              <a:rPr lang="pt-BR" sz="2800" b="1" dirty="0">
                <a:solidFill>
                  <a:schemeClr val="bg1"/>
                </a:solidFill>
              </a:rPr>
              <a:t> como </a:t>
            </a:r>
            <a:r>
              <a:rPr lang="pt-BR" sz="2800" b="1" dirty="0" err="1">
                <a:solidFill>
                  <a:schemeClr val="bg1"/>
                </a:solidFill>
              </a:rPr>
              <a:t>facebook</a:t>
            </a:r>
            <a:r>
              <a:rPr lang="pt-BR" sz="2800" b="1" dirty="0">
                <a:solidFill>
                  <a:schemeClr val="bg1"/>
                </a:solidFill>
              </a:rPr>
              <a:t>, </a:t>
            </a:r>
            <a:r>
              <a:rPr lang="pt-BR" sz="2800" b="1" dirty="0" err="1" smtClean="0">
                <a:solidFill>
                  <a:schemeClr val="bg1"/>
                </a:solidFill>
              </a:rPr>
              <a:t>google</a:t>
            </a:r>
            <a:r>
              <a:rPr lang="pt-BR" sz="2800" b="1" dirty="0" smtClean="0">
                <a:solidFill>
                  <a:schemeClr val="bg1"/>
                </a:solidFill>
              </a:rPr>
              <a:t> </a:t>
            </a:r>
            <a:r>
              <a:rPr lang="pt-BR" sz="2800" b="1" dirty="0">
                <a:solidFill>
                  <a:schemeClr val="bg1"/>
                </a:solidFill>
              </a:rPr>
              <a:t>ou </a:t>
            </a:r>
            <a:r>
              <a:rPr lang="pt-BR" sz="2800" b="1" dirty="0" err="1">
                <a:solidFill>
                  <a:schemeClr val="bg1"/>
                </a:solidFill>
              </a:rPr>
              <a:t>twitter</a:t>
            </a:r>
            <a:r>
              <a:rPr lang="pt-BR" sz="28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corporativas: AD </a:t>
            </a:r>
            <a:r>
              <a:rPr lang="pt-BR" sz="2800" b="1" dirty="0" err="1">
                <a:solidFill>
                  <a:schemeClr val="bg1"/>
                </a:solidFill>
              </a:rPr>
              <a:t>federation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services</a:t>
            </a:r>
            <a:r>
              <a:rPr lang="pt-BR" sz="2800" b="1" dirty="0">
                <a:solidFill>
                  <a:schemeClr val="bg1"/>
                </a:solidFill>
              </a:rPr>
              <a:t>, Office 365, </a:t>
            </a:r>
            <a:r>
              <a:rPr lang="pt-BR" sz="2800" b="1" dirty="0" err="1">
                <a:solidFill>
                  <a:schemeClr val="bg1"/>
                </a:solidFill>
              </a:rPr>
              <a:t>Azure</a:t>
            </a:r>
            <a:r>
              <a:rPr lang="pt-BR" sz="2800" b="1" dirty="0">
                <a:solidFill>
                  <a:schemeClr val="bg1"/>
                </a:solidFill>
              </a:rPr>
              <a:t> AD Services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Single </a:t>
            </a:r>
            <a:r>
              <a:rPr lang="pt-BR" sz="2800" b="1" dirty="0" err="1">
                <a:solidFill>
                  <a:schemeClr val="bg1"/>
                </a:solidFill>
              </a:rPr>
              <a:t>Sign-On</a:t>
            </a:r>
            <a:r>
              <a:rPr lang="pt-BR" sz="2800" b="1" dirty="0">
                <a:solidFill>
                  <a:schemeClr val="bg1"/>
                </a:solidFill>
              </a:rPr>
              <a:t> para sistemas internos e sistemas externos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Windows </a:t>
            </a:r>
            <a:r>
              <a:rPr lang="pt-BR" sz="2800" b="1" dirty="0" err="1">
                <a:solidFill>
                  <a:schemeClr val="bg1"/>
                </a:solidFill>
              </a:rPr>
              <a:t>Based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Authentication</a:t>
            </a:r>
            <a:r>
              <a:rPr lang="pt-BR" sz="2800" b="1" dirty="0">
                <a:solidFill>
                  <a:schemeClr val="bg1"/>
                </a:solidFill>
              </a:rPr>
              <a:t>: Autenticação pelo AD da rede interna </a:t>
            </a:r>
          </a:p>
        </p:txBody>
      </p:sp>
    </p:spTree>
    <p:extLst>
      <p:ext uri="{BB962C8B-B14F-4D97-AF65-F5344CB8AC3E}">
        <p14:creationId xmlns:p14="http://schemas.microsoft.com/office/powerpoint/2010/main" val="384447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57964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Analisar o banco e a </a:t>
            </a:r>
            <a:r>
              <a:rPr lang="pt-BR" sz="3200" b="1" dirty="0" err="1">
                <a:solidFill>
                  <a:schemeClr val="bg1"/>
                </a:solidFill>
              </a:rPr>
              <a:t>connectionstring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template</a:t>
            </a:r>
            <a:r>
              <a:rPr lang="pt-BR" sz="3200" b="1" dirty="0">
                <a:solidFill>
                  <a:schemeClr val="bg1"/>
                </a:solidFill>
              </a:rPr>
              <a:t> padrão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Aspnet.Identity.Core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</a:t>
            </a:r>
            <a:r>
              <a:rPr lang="pt-BR" sz="2400" b="1" dirty="0" err="1">
                <a:solidFill>
                  <a:schemeClr val="bg1"/>
                </a:solidFill>
              </a:rPr>
              <a:t>IUser</a:t>
            </a:r>
            <a:r>
              <a:rPr lang="pt-BR" sz="2400" b="1" dirty="0">
                <a:solidFill>
                  <a:schemeClr val="bg1"/>
                </a:solidFill>
              </a:rPr>
              <a:t> e </a:t>
            </a:r>
            <a:r>
              <a:rPr lang="pt-BR" sz="2400" b="1" dirty="0" err="1">
                <a:solidFill>
                  <a:schemeClr val="bg1"/>
                </a:solidFill>
              </a:rPr>
              <a:t>IRole</a:t>
            </a:r>
            <a:endParaRPr lang="pt-BR" sz="24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I*</a:t>
            </a:r>
            <a:r>
              <a:rPr lang="pt-BR" sz="2400" b="1" dirty="0" err="1">
                <a:solidFill>
                  <a:schemeClr val="bg1"/>
                </a:solidFill>
              </a:rPr>
              <a:t>Store</a:t>
            </a:r>
            <a:r>
              <a:rPr lang="pt-BR" sz="2400" b="1" dirty="0">
                <a:solidFill>
                  <a:schemeClr val="bg1"/>
                </a:solidFill>
              </a:rPr>
              <a:t> – representam os repositórios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– Responsável por validar usuário e senha,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garantir que o </a:t>
            </a:r>
            <a:r>
              <a:rPr lang="pt-BR" sz="2400" b="1" dirty="0" err="1">
                <a:solidFill>
                  <a:schemeClr val="bg1"/>
                </a:solidFill>
              </a:rPr>
              <a:t>hash</a:t>
            </a:r>
            <a:r>
              <a:rPr lang="pt-BR" sz="2400" b="1" dirty="0">
                <a:solidFill>
                  <a:schemeClr val="bg1"/>
                </a:solidFill>
              </a:rPr>
              <a:t> da senha foi gerado antes de persistir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IIdentityValidator</a:t>
            </a:r>
            <a:r>
              <a:rPr lang="pt-BR" sz="2400" b="1" dirty="0">
                <a:solidFill>
                  <a:schemeClr val="bg1"/>
                </a:solidFill>
              </a:rPr>
              <a:t> interface que permite implementar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validadores customizados ou </a:t>
            </a:r>
            <a:r>
              <a:rPr lang="pt-BR" sz="2400" b="1" dirty="0" err="1">
                <a:solidFill>
                  <a:schemeClr val="bg1"/>
                </a:solidFill>
              </a:rPr>
              <a:t>custom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password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hashers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para que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utilize.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Não utilize os </a:t>
            </a:r>
            <a:r>
              <a:rPr lang="pt-BR" sz="2400" b="1" dirty="0" err="1">
                <a:solidFill>
                  <a:schemeClr val="bg1"/>
                </a:solidFill>
              </a:rPr>
              <a:t>stores</a:t>
            </a:r>
            <a:r>
              <a:rPr lang="pt-BR" sz="2400" b="1" dirty="0">
                <a:solidFill>
                  <a:schemeClr val="bg1"/>
                </a:solidFill>
              </a:rPr>
              <a:t> diretamente na aplicação, pois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possui lógica de domínio e é responsável por orquestrar todos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os componentes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86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419743"/>
            <a:ext cx="4921625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</a:t>
            </a:r>
            <a:r>
              <a:rPr lang="pt-BR" b="1" dirty="0" err="1">
                <a:solidFill>
                  <a:schemeClr val="bg1"/>
                </a:solidFill>
              </a:rPr>
              <a:t>Identity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1748118"/>
            <a:ext cx="6123146" cy="1129553"/>
            <a:chOff x="26894" y="1748118"/>
            <a:chExt cx="6096252" cy="1129553"/>
          </a:xfrm>
        </p:grpSpPr>
        <p:sp>
          <p:nvSpPr>
            <p:cNvPr id="2" name="Elipse 1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207932" y="2087887"/>
              <a:ext cx="5748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err="1" smtClean="0">
                  <a:solidFill>
                    <a:schemeClr val="bg2"/>
                  </a:solidFill>
                </a:rPr>
                <a:t>Microsoft.Aspnet.Identity.EntityFramework</a:t>
              </a:r>
              <a:endParaRPr lang="pt-BR" sz="2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48273" y="3217439"/>
            <a:ext cx="11586522" cy="2369880"/>
            <a:chOff x="248273" y="3217439"/>
            <a:chExt cx="11586522" cy="2369880"/>
          </a:xfrm>
        </p:grpSpPr>
        <p:sp>
          <p:nvSpPr>
            <p:cNvPr id="6" name="CaixaDeTexto 5"/>
            <p:cNvSpPr txBox="1"/>
            <p:nvPr/>
          </p:nvSpPr>
          <p:spPr>
            <a:xfrm>
              <a:off x="6137146" y="3217439"/>
              <a:ext cx="56976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 smtClean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AccountController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Models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Customizando o </a:t>
              </a:r>
              <a:r>
                <a:rPr lang="pt-BR" sz="3200" b="1" dirty="0" err="1" smtClean="0">
                  <a:solidFill>
                    <a:schemeClr val="bg2"/>
                  </a:solidFill>
                </a:rPr>
                <a:t>ApplicationUser</a:t>
              </a:r>
              <a:endParaRPr lang="pt-BR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248273" y="3243410"/>
              <a:ext cx="55877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457200"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1"/>
                  </a:solidFill>
                </a:rPr>
                <a:t>Implementação das interfaces I*</a:t>
              </a:r>
              <a:r>
                <a:rPr lang="pt-BR" sz="3200" b="1" dirty="0" err="1">
                  <a:solidFill>
                    <a:schemeClr val="bg1"/>
                  </a:solidFill>
                </a:rPr>
                <a:t>Store</a:t>
              </a:r>
              <a:r>
                <a:rPr lang="pt-BR" sz="3200" b="1" dirty="0">
                  <a:solidFill>
                    <a:schemeClr val="bg1"/>
                  </a:solidFill>
                </a:rPr>
                <a:t> para </a:t>
              </a:r>
              <a:r>
                <a:rPr lang="pt-BR" sz="3200" b="1" dirty="0" err="1">
                  <a:solidFill>
                    <a:schemeClr val="bg1"/>
                  </a:solidFill>
                </a:rPr>
                <a:t>entity</a:t>
              </a:r>
              <a:r>
                <a:rPr lang="pt-BR" sz="3200" b="1" dirty="0">
                  <a:solidFill>
                    <a:schemeClr val="bg1"/>
                  </a:solidFill>
                </a:rPr>
                <a:t> framework com SQL Server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137147" y="1748117"/>
            <a:ext cx="6054853" cy="1129553"/>
            <a:chOff x="26894" y="1748118"/>
            <a:chExt cx="6096252" cy="1129553"/>
          </a:xfrm>
        </p:grpSpPr>
        <p:sp>
          <p:nvSpPr>
            <p:cNvPr id="10" name="Elipse 9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381057" y="1845841"/>
              <a:ext cx="5382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Demo: </a:t>
              </a:r>
              <a:endParaRPr lang="pt-BR" sz="2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pt-BR" sz="2400" b="1" dirty="0" smtClean="0">
                  <a:solidFill>
                    <a:schemeClr val="bg1"/>
                  </a:solidFill>
                </a:rPr>
                <a:t>Modificar </a:t>
              </a:r>
              <a:r>
                <a:rPr lang="pt-BR" sz="2400" b="1" dirty="0">
                  <a:solidFill>
                    <a:schemeClr val="bg1"/>
                  </a:solidFill>
                </a:rPr>
                <a:t>o </a:t>
              </a:r>
              <a:r>
                <a:rPr lang="pt-BR" sz="2400" b="1" dirty="0" err="1">
                  <a:solidFill>
                    <a:schemeClr val="bg1"/>
                  </a:solidFill>
                </a:rPr>
                <a:t>template</a:t>
              </a:r>
              <a:r>
                <a:rPr lang="pt-BR" sz="2400" b="1" dirty="0">
                  <a:solidFill>
                    <a:schemeClr val="bg1"/>
                  </a:solidFill>
                </a:rPr>
                <a:t> padrão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7644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0" y="1383980"/>
            <a:ext cx="8128747" cy="4707540"/>
            <a:chOff x="0" y="1383980"/>
            <a:chExt cx="8128747" cy="4707540"/>
          </a:xfrm>
        </p:grpSpPr>
        <p:sp>
          <p:nvSpPr>
            <p:cNvPr id="2" name="Retângulo 1"/>
            <p:cNvSpPr/>
            <p:nvPr/>
          </p:nvSpPr>
          <p:spPr>
            <a:xfrm>
              <a:off x="0" y="2312894"/>
              <a:ext cx="8128747" cy="26221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3960159" y="1532965"/>
              <a:ext cx="107576" cy="4558555"/>
              <a:chOff x="3960159" y="1963269"/>
              <a:chExt cx="107576" cy="4558555"/>
            </a:xfrm>
          </p:grpSpPr>
          <p:sp>
            <p:nvSpPr>
              <p:cNvPr id="5" name="Retângulo 4"/>
              <p:cNvSpPr/>
              <p:nvPr/>
            </p:nvSpPr>
            <p:spPr>
              <a:xfrm>
                <a:off x="3960159" y="2675965"/>
                <a:ext cx="107576" cy="3845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Retângulo 2"/>
              <p:cNvSpPr/>
              <p:nvPr/>
            </p:nvSpPr>
            <p:spPr>
              <a:xfrm>
                <a:off x="3966882" y="1963269"/>
                <a:ext cx="94130" cy="6589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CaixaDeTexto 12"/>
            <p:cNvSpPr txBox="1"/>
            <p:nvPr/>
          </p:nvSpPr>
          <p:spPr>
            <a:xfrm>
              <a:off x="61026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sistema</a:t>
              </a:r>
              <a:r>
                <a:rPr lang="pt-BR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  <a:endParaRPr lang="pt-BR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17662" y="2554447"/>
              <a:ext cx="372483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sz="2400" b="1" dirty="0">
                  <a:solidFill>
                    <a:srgbClr val="0E4582"/>
                  </a:solidFill>
                </a:rPr>
                <a:t>Delega a responsabilidade de autenticação, armazenamento de senhas, reset de senhas, bloqueio de acessos;</a:t>
              </a:r>
            </a:p>
            <a:p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303058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usuário</a:t>
              </a:r>
              <a:r>
                <a:rPr lang="pt-BR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  <a:endParaRPr lang="pt-BR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185396" y="2558435"/>
              <a:ext cx="3724836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E4582"/>
                  </a:solidFill>
                </a:rPr>
                <a:t>Experiência de 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Single</a:t>
              </a:r>
            </a:p>
            <a:p>
              <a:r>
                <a:rPr lang="pt-BR" sz="2400" b="1" dirty="0" err="1" smtClean="0">
                  <a:solidFill>
                    <a:srgbClr val="0E4582"/>
                  </a:solidFill>
                </a:rPr>
                <a:t>sign-on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 </a:t>
              </a:r>
              <a:r>
                <a:rPr lang="pt-BR" sz="2400" b="1" dirty="0">
                  <a:solidFill>
                    <a:srgbClr val="0E4582"/>
                  </a:solidFill>
                </a:rPr>
                <a:t>entre aplicativos que utilizam o mesmo provedor de 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autenticação;</a:t>
              </a:r>
              <a:endParaRPr lang="pt-BR" sz="2400" b="1" dirty="0">
                <a:solidFill>
                  <a:srgbClr val="0E4582"/>
                </a:solidFill>
              </a:endParaRPr>
            </a:p>
            <a:p>
              <a:endParaRPr lang="pt-BR" dirty="0"/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8296835" y="2773951"/>
            <a:ext cx="3724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E4582"/>
                </a:solidFill>
              </a:rPr>
              <a:t>Autenticação feita através de padrões </a:t>
            </a:r>
            <a:r>
              <a:rPr lang="pt-BR" sz="2400" b="1" dirty="0" smtClean="0">
                <a:solidFill>
                  <a:srgbClr val="0E4582"/>
                </a:solidFill>
              </a:rPr>
              <a:t>como</a:t>
            </a:r>
          </a:p>
          <a:p>
            <a:pPr algn="ctr"/>
            <a:r>
              <a:rPr lang="pt-BR" sz="3600" b="1" dirty="0" smtClean="0">
                <a:solidFill>
                  <a:srgbClr val="0E4582"/>
                </a:solidFill>
              </a:rPr>
              <a:t>OAuth2 </a:t>
            </a:r>
            <a:r>
              <a:rPr lang="pt-BR" sz="3600" b="1" dirty="0">
                <a:solidFill>
                  <a:srgbClr val="0E4582"/>
                </a:solidFill>
              </a:rPr>
              <a:t>e </a:t>
            </a:r>
            <a:r>
              <a:rPr lang="pt-BR" sz="3600" b="1" dirty="0" err="1">
                <a:solidFill>
                  <a:srgbClr val="0E4582"/>
                </a:solidFill>
              </a:rPr>
              <a:t>OpenID</a:t>
            </a:r>
            <a:endParaRPr lang="pt-BR" sz="3600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77771" y="5220182"/>
            <a:ext cx="82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0E4582"/>
                </a:solidFill>
              </a:rPr>
              <a:t>Mais </a:t>
            </a:r>
            <a:r>
              <a:rPr lang="pt-BR" sz="2400" b="1" dirty="0">
                <a:solidFill>
                  <a:srgbClr val="0E4582"/>
                </a:solidFill>
              </a:rPr>
              <a:t>detalhes nos cursos de Dominique </a:t>
            </a:r>
            <a:r>
              <a:rPr lang="pt-BR" sz="2400" b="1" dirty="0" err="1">
                <a:solidFill>
                  <a:srgbClr val="0E4582"/>
                </a:solidFill>
              </a:rPr>
              <a:t>Bair</a:t>
            </a:r>
            <a:r>
              <a:rPr lang="pt-BR" sz="2400" b="1" dirty="0">
                <a:solidFill>
                  <a:srgbClr val="0E4582"/>
                </a:solidFill>
              </a:rPr>
              <a:t> em </a:t>
            </a:r>
            <a:endParaRPr lang="pt-BR" sz="2400" b="1" dirty="0" smtClean="0">
              <a:solidFill>
                <a:srgbClr val="0E4582"/>
              </a:solidFill>
            </a:endParaRPr>
          </a:p>
          <a:p>
            <a:pPr algn="r"/>
            <a:r>
              <a:rPr lang="pt-BR" sz="3600" b="1" dirty="0" smtClean="0">
                <a:solidFill>
                  <a:srgbClr val="FF7900"/>
                </a:solidFill>
              </a:rPr>
              <a:t>pluralsight.com </a:t>
            </a:r>
            <a:endParaRPr lang="pt-BR" sz="36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1652949"/>
            <a:ext cx="1079799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Habilitando autenticação via </a:t>
            </a:r>
            <a:r>
              <a:rPr lang="pt-BR" sz="3200" b="1" dirty="0" err="1">
                <a:solidFill>
                  <a:schemeClr val="bg1"/>
                </a:solidFill>
              </a:rPr>
              <a:t>Third-party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providers</a:t>
            </a:r>
            <a:r>
              <a:rPr lang="pt-BR" sz="3200" b="1" dirty="0">
                <a:solidFill>
                  <a:schemeClr val="bg1"/>
                </a:solidFill>
              </a:rPr>
              <a:t> (Google) e explorando as </a:t>
            </a:r>
            <a:r>
              <a:rPr lang="pt-BR" sz="3200" b="1" dirty="0" err="1">
                <a:solidFill>
                  <a:schemeClr val="bg1"/>
                </a:solidFill>
              </a:rPr>
              <a:t>claims</a:t>
            </a:r>
            <a:endParaRPr lang="pt-BR" sz="3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Criar id do projeto em console.developers.google.com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apis</a:t>
            </a:r>
            <a:r>
              <a:rPr lang="pt-BR" sz="3200" b="1" dirty="0">
                <a:solidFill>
                  <a:schemeClr val="bg1"/>
                </a:solidFill>
              </a:rPr>
              <a:t> IAM e </a:t>
            </a:r>
            <a:r>
              <a:rPr lang="pt-BR" sz="3200" b="1" dirty="0" err="1">
                <a:solidFill>
                  <a:schemeClr val="bg1"/>
                </a:solidFill>
              </a:rPr>
              <a:t>google</a:t>
            </a:r>
            <a:r>
              <a:rPr lang="pt-BR" sz="3200" b="1" dirty="0">
                <a:solidFill>
                  <a:schemeClr val="bg1"/>
                </a:solidFill>
              </a:rPr>
              <a:t>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HTTPS na aplicação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Configurar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ID e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sercret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smtClean="0">
                <a:solidFill>
                  <a:schemeClr val="bg1"/>
                </a:solidFill>
              </a:rPr>
              <a:t>Startup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5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477455" y="-542376"/>
            <a:ext cx="9003869" cy="7909744"/>
            <a:chOff x="3193675" y="-1172997"/>
            <a:chExt cx="9003869" cy="7909744"/>
          </a:xfrm>
          <a:solidFill>
            <a:schemeClr val="accent1">
              <a:lumMod val="75000"/>
            </a:schemeClr>
          </a:solidFill>
        </p:grpSpPr>
        <p:sp>
          <p:nvSpPr>
            <p:cNvPr id="4" name="Elipse 3"/>
            <p:cNvSpPr/>
            <p:nvPr/>
          </p:nvSpPr>
          <p:spPr>
            <a:xfrm>
              <a:off x="3193675" y="712694"/>
              <a:ext cx="3402106" cy="340210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9498384" y="3936511"/>
              <a:ext cx="1728843" cy="17288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6817887" y="4114800"/>
              <a:ext cx="2621947" cy="262194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4989087" y="4323344"/>
              <a:ext cx="1625427" cy="162542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>
              <a:off x="7220005" y="-1172997"/>
              <a:ext cx="4977539" cy="497753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4455" y="1421310"/>
            <a:ext cx="1058417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Routing</a:t>
            </a:r>
            <a:r>
              <a:rPr lang="pt-BR" sz="4800" b="1" dirty="0">
                <a:solidFill>
                  <a:schemeClr val="bg1"/>
                </a:solidFill>
              </a:rPr>
              <a:t> com atributes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CORS – Cross </a:t>
            </a:r>
            <a:r>
              <a:rPr lang="pt-BR" sz="4800" b="1" dirty="0" err="1">
                <a:solidFill>
                  <a:schemeClr val="bg1"/>
                </a:solidFill>
              </a:rPr>
              <a:t>Origin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Resource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Sharing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IHttpResult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Autenticação de </a:t>
            </a:r>
            <a:r>
              <a:rPr lang="pt-BR" sz="4800" b="1" dirty="0" err="1">
                <a:solidFill>
                  <a:schemeClr val="bg1"/>
                </a:solidFill>
              </a:rPr>
              <a:t>API’s</a:t>
            </a:r>
            <a:endParaRPr lang="pt-B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79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46386" y="2941705"/>
            <a:ext cx="10846677" cy="3175319"/>
          </a:xfrm>
          <a:prstGeom prst="rect">
            <a:avLst/>
          </a:prstGeom>
          <a:solidFill>
            <a:srgbClr val="1566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999816"/>
            <a:ext cx="10379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a documentação da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os </a:t>
            </a:r>
            <a:r>
              <a:rPr lang="pt-BR" sz="2800" b="1" dirty="0" err="1">
                <a:solidFill>
                  <a:schemeClr val="tx2"/>
                </a:solidFill>
              </a:rPr>
              <a:t>models</a:t>
            </a:r>
            <a:r>
              <a:rPr lang="pt-BR" sz="2800" b="1" dirty="0">
                <a:solidFill>
                  <a:schemeClr val="tx2"/>
                </a:solidFill>
              </a:rPr>
              <a:t> da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e persistindo no </a:t>
            </a:r>
            <a:r>
              <a:rPr lang="pt-BR" sz="2800" b="1" dirty="0" err="1">
                <a:solidFill>
                  <a:schemeClr val="tx2"/>
                </a:solidFill>
              </a:rPr>
              <a:t>MongoDB</a:t>
            </a:r>
            <a:endParaRPr lang="pt-BR" sz="28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</a:t>
            </a:r>
            <a:r>
              <a:rPr lang="pt-BR" sz="2800" b="1" dirty="0" err="1">
                <a:solidFill>
                  <a:schemeClr val="tx2"/>
                </a:solidFill>
              </a:rPr>
              <a:t>action</a:t>
            </a:r>
            <a:r>
              <a:rPr lang="pt-BR" sz="2800" b="1" dirty="0">
                <a:solidFill>
                  <a:schemeClr val="tx2"/>
                </a:solidFill>
              </a:rPr>
              <a:t> para obter por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Obtendo coleção </a:t>
            </a:r>
            <a:r>
              <a:rPr lang="pt-BR" sz="2800" b="1" dirty="0" err="1">
                <a:solidFill>
                  <a:schemeClr val="tx2"/>
                </a:solidFill>
              </a:rPr>
              <a:t>agreagada</a:t>
            </a:r>
            <a:r>
              <a:rPr lang="pt-BR" sz="2800" b="1" dirty="0">
                <a:solidFill>
                  <a:schemeClr val="tx2"/>
                </a:solidFill>
              </a:rPr>
              <a:t> com </a:t>
            </a:r>
            <a:r>
              <a:rPr lang="pt-BR" sz="2800" b="1" dirty="0" err="1" smtClean="0">
                <a:solidFill>
                  <a:schemeClr val="tx2"/>
                </a:solidFill>
              </a:rPr>
              <a:t>RouteAttributes</a:t>
            </a:r>
            <a:endParaRPr lang="pt-BR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51858"/>
              </p:ext>
            </p:extLst>
          </p:nvPr>
        </p:nvGraphicFramePr>
        <p:xfrm>
          <a:off x="887652" y="3204524"/>
          <a:ext cx="10379909" cy="264968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501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8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Route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Description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[Route("patients/{id}/medications")]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Maior facilidade para obter coleções agregadas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id:int:min</a:t>
                      </a:r>
                      <a:r>
                        <a:rPr lang="en-US" sz="1800" u="none" strike="noStrike" dirty="0">
                          <a:effectLst/>
                        </a:rPr>
                        <a:t>(1)}")]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Constraints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 err="1">
                          <a:effectLst/>
                        </a:rPr>
                        <a:t>Múltiplas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rotas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por</a:t>
                      </a:r>
                      <a:r>
                        <a:rPr lang="en-US" sz="1800" u="none" strike="noStrike" dirty="0">
                          <a:effectLst/>
                        </a:rPr>
                        <a:t> action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name:alpha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[Route("patients/{id:?}")]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Pode ser aplicada ao </a:t>
                      </a:r>
                      <a:r>
                        <a:rPr lang="pt-BR" sz="1800" u="none" strike="noStrike" dirty="0" err="1">
                          <a:effectLst/>
                        </a:rPr>
                        <a:t>controler</a:t>
                      </a:r>
                      <a:r>
                        <a:rPr lang="pt-BR" sz="1800" u="none" strike="noStrike" dirty="0">
                          <a:effectLst/>
                        </a:rPr>
                        <a:t> todo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>
                          <a:effectLst/>
                        </a:rPr>
                        <a:t>[RoutePrefix("api/patients")]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prefixo para todas as rotas do </a:t>
                      </a:r>
                      <a:r>
                        <a:rPr lang="pt-BR" sz="1800" u="none" strike="noStrike" dirty="0" err="1">
                          <a:effectLst/>
                        </a:rPr>
                        <a:t>controller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</a:t>
                      </a:r>
                      <a:r>
                        <a:rPr lang="en-US" sz="1800" u="none" strike="noStrike" dirty="0" err="1">
                          <a:effectLst/>
                        </a:rPr>
                        <a:t>RouteArea</a:t>
                      </a:r>
                      <a:r>
                        <a:rPr lang="en-US" sz="1800" u="none" strike="noStrike" dirty="0">
                          <a:effectLst/>
                        </a:rPr>
                        <a:t>("Admin")]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 err="1">
                          <a:effectLst/>
                        </a:rPr>
                        <a:t>Atributo</a:t>
                      </a:r>
                      <a:r>
                        <a:rPr lang="en-US" sz="1800" u="none" strike="noStrike" dirty="0">
                          <a:effectLst/>
                        </a:rPr>
                        <a:t> para areas MVC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739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79676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602" y="442911"/>
            <a:ext cx="55908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similar ao </a:t>
            </a:r>
            <a:r>
              <a:rPr lang="pt-BR" sz="2400" b="1" dirty="0" err="1">
                <a:solidFill>
                  <a:schemeClr val="bg1"/>
                </a:solidFill>
              </a:rPr>
              <a:t>IActionResult</a:t>
            </a:r>
            <a:r>
              <a:rPr lang="pt-BR" sz="2400" b="1" dirty="0">
                <a:solidFill>
                  <a:schemeClr val="bg1"/>
                </a:solidFill>
              </a:rPr>
              <a:t> do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Possui </a:t>
            </a:r>
            <a:r>
              <a:rPr lang="pt-BR" sz="2400" b="1" dirty="0" err="1">
                <a:solidFill>
                  <a:srgbClr val="FFFF66"/>
                </a:solidFill>
              </a:rPr>
              <a:t>helpers</a:t>
            </a:r>
            <a:r>
              <a:rPr lang="pt-BR" sz="2400" b="1" dirty="0">
                <a:solidFill>
                  <a:srgbClr val="FFFF66"/>
                </a:solidFill>
              </a:rPr>
              <a:t> para facilitar a criação do objeto de retorno com o código </a:t>
            </a:r>
            <a:r>
              <a:rPr lang="pt-BR" sz="2400" b="1" dirty="0" err="1">
                <a:solidFill>
                  <a:srgbClr val="FFFF66"/>
                </a:solidFill>
              </a:rPr>
              <a:t>http</a:t>
            </a:r>
            <a:r>
              <a:rPr lang="pt-BR" sz="2400" b="1" dirty="0">
                <a:solidFill>
                  <a:srgbClr val="FFFF66"/>
                </a:solidFill>
              </a:rPr>
              <a:t> correto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Escrita mais simples e mais fácil de testar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Para criar testes unitários contra </a:t>
            </a:r>
            <a:r>
              <a:rPr lang="pt-BR" sz="2400" b="1" dirty="0" smtClean="0">
                <a:solidFill>
                  <a:srgbClr val="FFFF66"/>
                </a:solidFill>
              </a:rPr>
              <a:t>os </a:t>
            </a:r>
            <a:r>
              <a:rPr lang="pt-BR" sz="2400" b="1" dirty="0" err="1" smtClean="0">
                <a:solidFill>
                  <a:srgbClr val="FFFF66"/>
                </a:solidFill>
              </a:rPr>
              <a:t>controllers</a:t>
            </a:r>
            <a:r>
              <a:rPr lang="pt-BR" sz="2400" b="1" dirty="0" smtClean="0">
                <a:solidFill>
                  <a:srgbClr val="FFFF66"/>
                </a:solidFill>
              </a:rPr>
              <a:t> </a:t>
            </a:r>
            <a:r>
              <a:rPr lang="pt-BR" sz="2400" b="1" dirty="0">
                <a:solidFill>
                  <a:srgbClr val="FFFF66"/>
                </a:solidFill>
              </a:rPr>
              <a:t>que utilizam </a:t>
            </a:r>
            <a:r>
              <a:rPr lang="pt-BR" sz="2400" b="1" dirty="0" err="1">
                <a:solidFill>
                  <a:srgbClr val="FFFF66"/>
                </a:solidFill>
              </a:rPr>
              <a:t>CreateResponse</a:t>
            </a:r>
            <a:r>
              <a:rPr lang="pt-BR" sz="2400" b="1" dirty="0">
                <a:solidFill>
                  <a:srgbClr val="FFFF66"/>
                </a:solidFill>
              </a:rPr>
              <a:t> é necessário realizar algumas configurações para funcionar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 </a:t>
            </a: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os testes unitários </a:t>
            </a:r>
            <a:r>
              <a:rPr lang="pt-BR" sz="2400" b="1" dirty="0" err="1">
                <a:solidFill>
                  <a:schemeClr val="bg1"/>
                </a:solidFill>
              </a:rPr>
              <a:t>fucnionam</a:t>
            </a:r>
            <a:r>
              <a:rPr lang="pt-BR" sz="2400" b="1" dirty="0">
                <a:solidFill>
                  <a:schemeClr val="bg1"/>
                </a:solidFill>
              </a:rPr>
              <a:t> de maneira semelhante aos testes de </a:t>
            </a:r>
            <a:r>
              <a:rPr lang="pt-BR" sz="2400" b="1" dirty="0" err="1">
                <a:solidFill>
                  <a:schemeClr val="bg1"/>
                </a:solidFill>
              </a:rPr>
              <a:t>controllers</a:t>
            </a:r>
            <a:r>
              <a:rPr lang="pt-BR" sz="2400" b="1" dirty="0">
                <a:solidFill>
                  <a:schemeClr val="bg1"/>
                </a:solidFill>
              </a:rPr>
              <a:t>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Demo: </a:t>
            </a:r>
            <a:r>
              <a:rPr lang="pt-BR" sz="2400" b="1" dirty="0" err="1">
                <a:solidFill>
                  <a:srgbClr val="FFFF66"/>
                </a:solidFill>
              </a:rPr>
              <a:t>Refatorando</a:t>
            </a:r>
            <a:r>
              <a:rPr lang="pt-BR" sz="2400" b="1" dirty="0">
                <a:solidFill>
                  <a:srgbClr val="FFFF66"/>
                </a:solidFill>
              </a:rPr>
              <a:t> as </a:t>
            </a:r>
            <a:r>
              <a:rPr lang="pt-BR" sz="2400" b="1" dirty="0" err="1" smtClean="0">
                <a:solidFill>
                  <a:srgbClr val="FFFF66"/>
                </a:solidFill>
              </a:rPr>
              <a:t>actions</a:t>
            </a:r>
            <a:endParaRPr lang="pt-BR" sz="2400" b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08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0E4582"/>
      </a:dk2>
      <a:lt2>
        <a:srgbClr val="FC662D"/>
      </a:lt2>
      <a:accent1>
        <a:srgbClr val="1566BF"/>
      </a:accent1>
      <a:accent2>
        <a:srgbClr val="3FABF4"/>
      </a:accent2>
      <a:accent3>
        <a:srgbClr val="6E7073"/>
      </a:accent3>
      <a:accent4>
        <a:srgbClr val="17B28A"/>
      </a:accent4>
      <a:accent5>
        <a:srgbClr val="91CD08"/>
      </a:accent5>
      <a:accent6>
        <a:srgbClr val="6DC5FE"/>
      </a:accent6>
      <a:hlink>
        <a:srgbClr val="34984C"/>
      </a:hlink>
      <a:folHlink>
        <a:srgbClr val="81838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11560</TotalTime>
  <Words>4496</Words>
  <Application>Microsoft Office PowerPoint</Application>
  <PresentationFormat>Widescreen</PresentationFormat>
  <Paragraphs>932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5" baseType="lpstr">
      <vt:lpstr>ＭＳ Ｐゴシック</vt:lpstr>
      <vt:lpstr>Arial</vt:lpstr>
      <vt:lpstr>Calibri</vt:lpstr>
      <vt:lpstr>Courier 10 Pitch</vt:lpstr>
      <vt:lpstr>Courier New</vt:lpstr>
      <vt:lpstr>Tahoma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Experiences into value</dc:title>
  <dc:creator>Dante.Minucci@atento.com</dc:creator>
  <cp:lastModifiedBy>Raphael Carubbi Neto</cp:lastModifiedBy>
  <cp:revision>660</cp:revision>
  <dcterms:created xsi:type="dcterms:W3CDTF">2014-12-16T02:22:31Z</dcterms:created>
  <dcterms:modified xsi:type="dcterms:W3CDTF">2017-02-23T20:04:57Z</dcterms:modified>
</cp:coreProperties>
</file>